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60"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28A38C-2AA5-4B11-873D-5E128E237B31}"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74284-1339-433D-AA8F-A8DAA9141DA8}" type="slidenum">
              <a:rPr lang="en-US" smtClean="0"/>
              <a:t>‹#›</a:t>
            </a:fld>
            <a:endParaRPr lang="en-US"/>
          </a:p>
        </p:txBody>
      </p:sp>
    </p:spTree>
    <p:extLst>
      <p:ext uri="{BB962C8B-B14F-4D97-AF65-F5344CB8AC3E}">
        <p14:creationId xmlns:p14="http://schemas.microsoft.com/office/powerpoint/2010/main" val="133830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8A38C-2AA5-4B11-873D-5E128E237B31}"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74284-1339-433D-AA8F-A8DAA9141DA8}" type="slidenum">
              <a:rPr lang="en-US" smtClean="0"/>
              <a:t>‹#›</a:t>
            </a:fld>
            <a:endParaRPr lang="en-US"/>
          </a:p>
        </p:txBody>
      </p:sp>
    </p:spTree>
    <p:extLst>
      <p:ext uri="{BB962C8B-B14F-4D97-AF65-F5344CB8AC3E}">
        <p14:creationId xmlns:p14="http://schemas.microsoft.com/office/powerpoint/2010/main" val="1250623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8A38C-2AA5-4B11-873D-5E128E237B31}"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74284-1339-433D-AA8F-A8DAA9141DA8}" type="slidenum">
              <a:rPr lang="en-US" smtClean="0"/>
              <a:t>‹#›</a:t>
            </a:fld>
            <a:endParaRPr lang="en-US"/>
          </a:p>
        </p:txBody>
      </p:sp>
    </p:spTree>
    <p:extLst>
      <p:ext uri="{BB962C8B-B14F-4D97-AF65-F5344CB8AC3E}">
        <p14:creationId xmlns:p14="http://schemas.microsoft.com/office/powerpoint/2010/main" val="2286484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8A38C-2AA5-4B11-873D-5E128E237B31}"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74284-1339-433D-AA8F-A8DAA9141DA8}" type="slidenum">
              <a:rPr lang="en-US" smtClean="0"/>
              <a:t>‹#›</a:t>
            </a:fld>
            <a:endParaRPr lang="en-US"/>
          </a:p>
        </p:txBody>
      </p:sp>
    </p:spTree>
    <p:extLst>
      <p:ext uri="{BB962C8B-B14F-4D97-AF65-F5344CB8AC3E}">
        <p14:creationId xmlns:p14="http://schemas.microsoft.com/office/powerpoint/2010/main" val="3975640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28A38C-2AA5-4B11-873D-5E128E237B31}"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74284-1339-433D-AA8F-A8DAA9141DA8}" type="slidenum">
              <a:rPr lang="en-US" smtClean="0"/>
              <a:t>‹#›</a:t>
            </a:fld>
            <a:endParaRPr lang="en-US"/>
          </a:p>
        </p:txBody>
      </p:sp>
    </p:spTree>
    <p:extLst>
      <p:ext uri="{BB962C8B-B14F-4D97-AF65-F5344CB8AC3E}">
        <p14:creationId xmlns:p14="http://schemas.microsoft.com/office/powerpoint/2010/main" val="2151933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28A38C-2AA5-4B11-873D-5E128E237B31}"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A74284-1339-433D-AA8F-A8DAA9141DA8}" type="slidenum">
              <a:rPr lang="en-US" smtClean="0"/>
              <a:t>‹#›</a:t>
            </a:fld>
            <a:endParaRPr lang="en-US"/>
          </a:p>
        </p:txBody>
      </p:sp>
    </p:spTree>
    <p:extLst>
      <p:ext uri="{BB962C8B-B14F-4D97-AF65-F5344CB8AC3E}">
        <p14:creationId xmlns:p14="http://schemas.microsoft.com/office/powerpoint/2010/main" val="2285787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28A38C-2AA5-4B11-873D-5E128E237B31}" type="datetimeFigureOut">
              <a:rPr lang="en-US" smtClean="0"/>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A74284-1339-433D-AA8F-A8DAA9141DA8}" type="slidenum">
              <a:rPr lang="en-US" smtClean="0"/>
              <a:t>‹#›</a:t>
            </a:fld>
            <a:endParaRPr lang="en-US"/>
          </a:p>
        </p:txBody>
      </p:sp>
    </p:spTree>
    <p:extLst>
      <p:ext uri="{BB962C8B-B14F-4D97-AF65-F5344CB8AC3E}">
        <p14:creationId xmlns:p14="http://schemas.microsoft.com/office/powerpoint/2010/main" val="2913609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28A38C-2AA5-4B11-873D-5E128E237B31}" type="datetimeFigureOut">
              <a:rPr lang="en-US" smtClean="0"/>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A74284-1339-433D-AA8F-A8DAA9141DA8}" type="slidenum">
              <a:rPr lang="en-US" smtClean="0"/>
              <a:t>‹#›</a:t>
            </a:fld>
            <a:endParaRPr lang="en-US"/>
          </a:p>
        </p:txBody>
      </p:sp>
    </p:spTree>
    <p:extLst>
      <p:ext uri="{BB962C8B-B14F-4D97-AF65-F5344CB8AC3E}">
        <p14:creationId xmlns:p14="http://schemas.microsoft.com/office/powerpoint/2010/main" val="4008382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28A38C-2AA5-4B11-873D-5E128E237B31}" type="datetimeFigureOut">
              <a:rPr lang="en-US" smtClean="0"/>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A74284-1339-433D-AA8F-A8DAA9141DA8}" type="slidenum">
              <a:rPr lang="en-US" smtClean="0"/>
              <a:t>‹#›</a:t>
            </a:fld>
            <a:endParaRPr lang="en-US"/>
          </a:p>
        </p:txBody>
      </p:sp>
    </p:spTree>
    <p:extLst>
      <p:ext uri="{BB962C8B-B14F-4D97-AF65-F5344CB8AC3E}">
        <p14:creationId xmlns:p14="http://schemas.microsoft.com/office/powerpoint/2010/main" val="2566567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28A38C-2AA5-4B11-873D-5E128E237B31}"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A74284-1339-433D-AA8F-A8DAA9141DA8}" type="slidenum">
              <a:rPr lang="en-US" smtClean="0"/>
              <a:t>‹#›</a:t>
            </a:fld>
            <a:endParaRPr lang="en-US"/>
          </a:p>
        </p:txBody>
      </p:sp>
    </p:spTree>
    <p:extLst>
      <p:ext uri="{BB962C8B-B14F-4D97-AF65-F5344CB8AC3E}">
        <p14:creationId xmlns:p14="http://schemas.microsoft.com/office/powerpoint/2010/main" val="3701607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28A38C-2AA5-4B11-873D-5E128E237B31}"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A74284-1339-433D-AA8F-A8DAA9141DA8}" type="slidenum">
              <a:rPr lang="en-US" smtClean="0"/>
              <a:t>‹#›</a:t>
            </a:fld>
            <a:endParaRPr lang="en-US"/>
          </a:p>
        </p:txBody>
      </p:sp>
    </p:spTree>
    <p:extLst>
      <p:ext uri="{BB962C8B-B14F-4D97-AF65-F5344CB8AC3E}">
        <p14:creationId xmlns:p14="http://schemas.microsoft.com/office/powerpoint/2010/main" val="1314289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28A38C-2AA5-4B11-873D-5E128E237B31}" type="datetimeFigureOut">
              <a:rPr lang="en-US" smtClean="0"/>
              <a:t>3/20/2020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A74284-1339-433D-AA8F-A8DAA9141DA8}" type="slidenum">
              <a:rPr lang="en-US" smtClean="0"/>
              <a:t>‹#›</a:t>
            </a:fld>
            <a:endParaRPr lang="en-US"/>
          </a:p>
        </p:txBody>
      </p:sp>
    </p:spTree>
    <p:extLst>
      <p:ext uri="{BB962C8B-B14F-4D97-AF65-F5344CB8AC3E}">
        <p14:creationId xmlns:p14="http://schemas.microsoft.com/office/powerpoint/2010/main" val="1497229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371600"/>
            <a:ext cx="7851648" cy="1343020"/>
          </a:xfrm>
        </p:spPr>
        <p:txBody>
          <a:bodyPr/>
          <a:lstStyle/>
          <a:p>
            <a:pPr algn="ctr"/>
            <a:r>
              <a:rPr lang="ar-EG" i="1" u="sng" dirty="0" smtClean="0"/>
              <a:t>علاج اللوحات الزيتيه وصيانتها</a:t>
            </a:r>
            <a:endParaRPr lang="ar-EG" i="1" u="sng" dirty="0"/>
          </a:p>
        </p:txBody>
      </p:sp>
      <p:sp>
        <p:nvSpPr>
          <p:cNvPr id="3" name="Subtitle 2"/>
          <p:cNvSpPr>
            <a:spLocks noGrp="1"/>
          </p:cNvSpPr>
          <p:nvPr>
            <p:ph type="subTitle" idx="1"/>
          </p:nvPr>
        </p:nvSpPr>
        <p:spPr>
          <a:xfrm>
            <a:off x="2057400" y="3228536"/>
            <a:ext cx="7854696" cy="2700794"/>
          </a:xfrm>
        </p:spPr>
        <p:txBody>
          <a:bodyPr>
            <a:normAutofit/>
          </a:bodyPr>
          <a:lstStyle/>
          <a:p>
            <a:pPr algn="ctr"/>
            <a:r>
              <a:rPr lang="ar-EG" i="1" u="sng" dirty="0" smtClean="0"/>
              <a:t>مظاهر تلف اللوحات الزيتيه </a:t>
            </a:r>
            <a:endParaRPr lang="ar-EG" dirty="0"/>
          </a:p>
        </p:txBody>
      </p:sp>
      <p:pic>
        <p:nvPicPr>
          <p:cNvPr id="5" name="Picture 4" descr="portrait-of-edna-barger-of-connecticut-by-Jules-Joseph-Lefebvre-005 - Copy.jpg"/>
          <p:cNvPicPr>
            <a:picLocks noChangeAspect="1"/>
          </p:cNvPicPr>
          <p:nvPr/>
        </p:nvPicPr>
        <p:blipFill>
          <a:blip r:embed="rId2"/>
          <a:stretch>
            <a:fillRect/>
          </a:stretch>
        </p:blipFill>
        <p:spPr>
          <a:xfrm>
            <a:off x="4095736" y="2813362"/>
            <a:ext cx="3786214" cy="4044638"/>
          </a:xfrm>
          <a:prstGeom prst="rect">
            <a:avLst/>
          </a:prstGeom>
        </p:spPr>
      </p:pic>
    </p:spTree>
    <p:extLst>
      <p:ext uri="{BB962C8B-B14F-4D97-AF65-F5344CB8AC3E}">
        <p14:creationId xmlns:p14="http://schemas.microsoft.com/office/powerpoint/2010/main" val="3606404598"/>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smtClean="0"/>
              <a:t>من مظاهر التلف : </a:t>
            </a:r>
            <a:r>
              <a:rPr lang="en-US" dirty="0" smtClean="0"/>
              <a:t> </a:t>
            </a:r>
            <a:endParaRPr lang="ar-EG" dirty="0"/>
          </a:p>
        </p:txBody>
      </p:sp>
      <p:sp>
        <p:nvSpPr>
          <p:cNvPr id="3" name="Content Placeholder 2"/>
          <p:cNvSpPr>
            <a:spLocks noGrp="1"/>
          </p:cNvSpPr>
          <p:nvPr>
            <p:ph idx="1"/>
          </p:nvPr>
        </p:nvSpPr>
        <p:spPr/>
        <p:txBody>
          <a:bodyPr>
            <a:normAutofit/>
          </a:bodyPr>
          <a:lstStyle/>
          <a:p>
            <a:r>
              <a:rPr lang="ar-EG" dirty="0" smtClean="0"/>
              <a:t>البثرات الحرارية :     :                              </a:t>
            </a:r>
            <a:r>
              <a:rPr lang="en-US" dirty="0" smtClean="0"/>
              <a:t>Heat Blisters </a:t>
            </a:r>
          </a:p>
          <a:p>
            <a:r>
              <a:rPr lang="ar-EG" dirty="0" smtClean="0"/>
              <a:t>وهي عبارة عن انتفاخ بسيط يحدث عن تعرض طبقة اللون لدرجات الحرارة العالية. </a:t>
            </a:r>
          </a:p>
          <a:p>
            <a:r>
              <a:rPr lang="ar-EG" dirty="0" smtClean="0"/>
              <a:t>وتبدأ هذه الظاهرة بحدوث هذا الانتفاخ البسيط لمناطق متفرقة من سطح اللوحة لطبقة اللون والورنيش، ويحدث هذا التشوه لسطح اللوحة الزيتية نتيجة تعرض الطبقة اللونية لدرجة حرارة ويعتمد مدى تكون البثرات الحرارية على المدة المعرضة لها اللوحة لهذه الحرارة العالية، وكذلك العمر الزمني للوحة ومكوناتها. ومن الممكن أن تحدث البثرات الحرارية عن طريق تعرض اللوحة للنار أو الحرارة المباشرة، فعند استخدام اسباتيولا ساخنة أو أثناء عملية التبطين إن لم تُراعَ درجة الحرارة المناسبة للوحة والتبطين،وتجاوز الحرارة عن الدرجة المناسبة، تبدأ جزيئات مكونات المواد الرابطة في الانحلال (الزيوت الجفوفة- الراتنجات).</a:t>
            </a:r>
            <a:endParaRPr lang="ar-EG" dirty="0"/>
          </a:p>
        </p:txBody>
      </p:sp>
    </p:spTree>
    <p:extLst>
      <p:ext uri="{BB962C8B-B14F-4D97-AF65-F5344CB8AC3E}">
        <p14:creationId xmlns:p14="http://schemas.microsoft.com/office/powerpoint/2010/main" val="363184672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EG" sz="3600" b="1" dirty="0"/>
              <a:t>فقد قوة التغطية </a:t>
            </a:r>
            <a:r>
              <a:rPr lang="ar-SA" sz="3600" b="1" dirty="0"/>
              <a:t>(الشفافية)</a:t>
            </a:r>
            <a:r>
              <a:rPr lang="ar-EG" sz="3600" b="1" dirty="0"/>
              <a:t>:</a:t>
            </a:r>
            <a:r>
              <a:rPr lang="ar-SA" sz="3600" b="1" dirty="0"/>
              <a:t>     </a:t>
            </a:r>
            <a:r>
              <a:rPr lang="en-US" sz="3600" b="1" dirty="0"/>
              <a:t>Loss of Opacity:        </a:t>
            </a:r>
            <a:r>
              <a:rPr lang="ar-SA" sz="3600" b="1" dirty="0"/>
              <a:t> </a:t>
            </a:r>
            <a:r>
              <a:rPr lang="en-US" sz="3600" dirty="0"/>
              <a:t/>
            </a:r>
            <a:br>
              <a:rPr lang="en-US" sz="3600" dirty="0"/>
            </a:br>
            <a:endParaRPr lang="ar-EG" sz="3600" dirty="0"/>
          </a:p>
        </p:txBody>
      </p:sp>
      <p:sp>
        <p:nvSpPr>
          <p:cNvPr id="3" name="Content Placeholder 2"/>
          <p:cNvSpPr>
            <a:spLocks noGrp="1"/>
          </p:cNvSpPr>
          <p:nvPr>
            <p:ph idx="1"/>
          </p:nvPr>
        </p:nvSpPr>
        <p:spPr/>
        <p:txBody>
          <a:bodyPr>
            <a:normAutofit/>
          </a:bodyPr>
          <a:lstStyle/>
          <a:p>
            <a:r>
              <a:rPr lang="ar-SA" dirty="0" smtClean="0"/>
              <a:t>تظهر الزيادة في الشفافية على المدى البعيد، وتزداد خاصة عند وجود أبيض الرصاص في مكونات الطبقة اللونية، وتجعل ما أسفل الطبقة اللونية من رسوم أولية يظهر، وزيادة الشفافية تزداد وتعتمد أيضًا على الزيت المستخدم كوسيط </a:t>
            </a:r>
            <a:r>
              <a:rPr lang="en-US" dirty="0" smtClean="0"/>
              <a:t> </a:t>
            </a:r>
            <a:r>
              <a:rPr lang="ar-EG" dirty="0" smtClean="0"/>
              <a:t>بالتقادم .</a:t>
            </a:r>
            <a:r>
              <a:rPr lang="ar-SA" dirty="0" smtClean="0"/>
              <a:t> فتفقد الألوان الزيتية جزءًا من </a:t>
            </a:r>
            <a:r>
              <a:rPr lang="ar-EG" dirty="0" smtClean="0"/>
              <a:t>قوة التغطية </a:t>
            </a:r>
            <a:r>
              <a:rPr lang="en-US" dirty="0" smtClean="0"/>
              <a:t>(Opacity)</a:t>
            </a:r>
            <a:r>
              <a:rPr lang="ar-SA" dirty="0" smtClean="0"/>
              <a:t> عما كانت عليه في الحالة الطازجة (أثناء التلوين والعمل على اللوحة)، وتكون نتيجتها ظهور الخطوط الأولية للرسم قبل التلوين، أو ظهور الطبقات اللونية السفلى بعد مرور فترة من الزمن. ويمكن ملاحظة هذه الظاهرة خاصة مع الألوان البيضاء مثل أبيض الرصاص. </a:t>
            </a:r>
            <a:endParaRPr lang="en-US" dirty="0" smtClean="0"/>
          </a:p>
        </p:txBody>
      </p:sp>
    </p:spTree>
    <p:extLst>
      <p:ext uri="{BB962C8B-B14F-4D97-AF65-F5344CB8AC3E}">
        <p14:creationId xmlns:p14="http://schemas.microsoft.com/office/powerpoint/2010/main" val="216843121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EG" sz="3200" b="1" dirty="0"/>
              <a:t>فقد قوة التغطية </a:t>
            </a:r>
            <a:r>
              <a:rPr lang="ar-SA" sz="3200" b="1" dirty="0"/>
              <a:t>(الشفافية)</a:t>
            </a:r>
            <a:r>
              <a:rPr lang="ar-EG" sz="3200" b="1" dirty="0"/>
              <a:t>:</a:t>
            </a:r>
            <a:r>
              <a:rPr lang="ar-SA" sz="3200" b="1" dirty="0"/>
              <a:t>     </a:t>
            </a:r>
            <a:r>
              <a:rPr lang="en-US" sz="3200" b="1" dirty="0"/>
              <a:t>Loss of Opacity:        </a:t>
            </a:r>
            <a:r>
              <a:rPr lang="ar-SA" sz="3200" b="1" dirty="0"/>
              <a:t> </a:t>
            </a:r>
            <a:r>
              <a:rPr lang="en-US" sz="3200" dirty="0"/>
              <a:t/>
            </a:r>
            <a:br>
              <a:rPr lang="en-US" sz="3200" dirty="0"/>
            </a:br>
            <a:endParaRPr lang="ar-EG" sz="3200" dirty="0"/>
          </a:p>
        </p:txBody>
      </p:sp>
      <p:sp>
        <p:nvSpPr>
          <p:cNvPr id="3" name="Content Placeholder 2"/>
          <p:cNvSpPr>
            <a:spLocks noGrp="1"/>
          </p:cNvSpPr>
          <p:nvPr>
            <p:ph idx="1"/>
          </p:nvPr>
        </p:nvSpPr>
        <p:spPr/>
        <p:txBody>
          <a:bodyPr/>
          <a:lstStyle/>
          <a:p>
            <a:r>
              <a:rPr lang="ar-SA" dirty="0" smtClean="0"/>
              <a:t>ويذكر </a:t>
            </a:r>
            <a:r>
              <a:rPr lang="en-US" dirty="0" err="1" smtClean="0"/>
              <a:t>Nicolaus</a:t>
            </a:r>
            <a:r>
              <a:rPr lang="en-US" dirty="0" smtClean="0"/>
              <a:t>,</a:t>
            </a:r>
            <a:r>
              <a:rPr lang="ar-SA" dirty="0" smtClean="0"/>
              <a:t> أن </a:t>
            </a:r>
            <a:r>
              <a:rPr lang="en-US" dirty="0" err="1" smtClean="0"/>
              <a:t>Eibner's</a:t>
            </a:r>
            <a:r>
              <a:rPr lang="ar-SA" dirty="0" smtClean="0"/>
              <a:t> يرى أن سبب حدوث هذه الظاهرة هو الاختلاف والتغير في معامل الانكسار (</a:t>
            </a:r>
            <a:r>
              <a:rPr lang="en-US" dirty="0" smtClean="0"/>
              <a:t>Refractive Index</a:t>
            </a:r>
            <a:r>
              <a:rPr lang="ar-SA" dirty="0" smtClean="0"/>
              <a:t>) لطبقات الألوان، وهذه العملية مشتركة لجميع الألوان الزيتية مثل أبيض الرصاص، وأصفر الرصاص والقصدير ( </a:t>
            </a:r>
            <a:r>
              <a:rPr lang="en-US" dirty="0" smtClean="0"/>
              <a:t>Lead tin yellow</a:t>
            </a:r>
            <a:r>
              <a:rPr lang="ar-SA" dirty="0" smtClean="0"/>
              <a:t>)، وأحمر</a:t>
            </a:r>
            <a:r>
              <a:rPr lang="ar-EG" dirty="0" smtClean="0"/>
              <a:t> الرصاص .</a:t>
            </a:r>
          </a:p>
          <a:p>
            <a:r>
              <a:rPr lang="ar-EG" dirty="0" smtClean="0"/>
              <a:t> </a:t>
            </a:r>
            <a:r>
              <a:rPr lang="ar-SA" dirty="0" smtClean="0"/>
              <a:t>وفي هذه الحالات فإن السبب ليس فقط التغيير في معامل الانكسار، ولكن الزيت واللون يشكلان معًا أملاح الأحماض الدهنية للرصاص (</a:t>
            </a:r>
            <a:r>
              <a:rPr lang="en-US" dirty="0" err="1" smtClean="0"/>
              <a:t>Formatty</a:t>
            </a:r>
            <a:r>
              <a:rPr lang="en-US" dirty="0" smtClean="0"/>
              <a:t> Acid Lead Salts</a:t>
            </a:r>
            <a:r>
              <a:rPr lang="ar-SA" dirty="0" smtClean="0"/>
              <a:t>) أو يسمى تصبن الرصاص (</a:t>
            </a:r>
            <a:r>
              <a:rPr lang="en-US" dirty="0" smtClean="0"/>
              <a:t>Lead </a:t>
            </a:r>
            <a:r>
              <a:rPr lang="en-US" dirty="0" err="1" smtClean="0"/>
              <a:t>Saponification</a:t>
            </a:r>
            <a:r>
              <a:rPr lang="ar-SA" dirty="0" smtClean="0"/>
              <a:t>).  فعند وجود أبيض الرصاص يبدأ التصبن، ويكون تدريجيًا حتى يزداد ويلعب دورًا أساسيًا في زيادة الشفافية</a:t>
            </a:r>
            <a:r>
              <a:rPr lang="ar-EG" dirty="0" smtClean="0"/>
              <a:t> .</a:t>
            </a:r>
            <a:endParaRPr lang="ar-EG" dirty="0"/>
          </a:p>
        </p:txBody>
      </p:sp>
    </p:spTree>
    <p:extLst>
      <p:ext uri="{BB962C8B-B14F-4D97-AF65-F5344CB8AC3E}">
        <p14:creationId xmlns:p14="http://schemas.microsoft.com/office/powerpoint/2010/main" val="28795806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EG" sz="3200" b="1" u="sng" dirty="0"/>
              <a:t>ا</a:t>
            </a:r>
            <a:r>
              <a:rPr lang="ar-SA" sz="3200" b="1" u="sng" dirty="0"/>
              <a:t>لتحول إلى مسحوق</a:t>
            </a:r>
            <a:r>
              <a:rPr lang="ar-SA" sz="3200" b="1" dirty="0"/>
              <a:t>  : </a:t>
            </a:r>
            <a:r>
              <a:rPr lang="en-US" sz="3200" b="1" dirty="0"/>
              <a:t>(Transformation into Powder) </a:t>
            </a:r>
            <a:endParaRPr lang="ar-EG" sz="3200" dirty="0"/>
          </a:p>
        </p:txBody>
      </p:sp>
      <p:sp>
        <p:nvSpPr>
          <p:cNvPr id="3" name="Content Placeholder 2"/>
          <p:cNvSpPr>
            <a:spLocks noGrp="1"/>
          </p:cNvSpPr>
          <p:nvPr>
            <p:ph idx="1"/>
          </p:nvPr>
        </p:nvSpPr>
        <p:spPr/>
        <p:txBody>
          <a:bodyPr/>
          <a:lstStyle/>
          <a:p>
            <a:r>
              <a:rPr lang="ar-SA" dirty="0" smtClean="0"/>
              <a:t>ويحدث عندما تفقد الألوان المادة الرابطة لها (الوسيط)، وتترك حبيبات اللون منفردة على السطح، وغالبًا ما يحدث ذلك عند وضع كمية قليلة غير مناسبة من الوسيط مع الألوان. </a:t>
            </a:r>
            <a:endParaRPr lang="en-US" dirty="0" smtClean="0"/>
          </a:p>
          <a:p>
            <a:r>
              <a:rPr lang="ar-SA" dirty="0" smtClean="0"/>
              <a:t>فتختلف درجة امتصاص الألوان للزيت عن بعضها، ويرجع ذلك لخواص كل لون الفيزيائيه والكيميائية،فنجد مثلا أن لون الإليزارين مثلاً يحتاج إلى ضعف ما يحتاجه أبيض الرصاص من كمية الزيت الوسيط ليكون مناسبًا للتلوين به. هذا لأنه في طبقات الألوان التحتية خاصة عند تقليل كمية الوسيط التي يحتاجها اللون، فيكون هذا من أسباب تفكك اللون، وحدوث التشققات، وتحوله إلى مسحوق .</a:t>
            </a:r>
            <a:r>
              <a:rPr lang="ar-SA" b="1" dirty="0" smtClean="0"/>
              <a:t> </a:t>
            </a:r>
            <a:r>
              <a:rPr lang="ar-EG" b="1" dirty="0" smtClean="0"/>
              <a:t> </a:t>
            </a:r>
            <a:endParaRPr lang="en-US" dirty="0" smtClean="0"/>
          </a:p>
          <a:p>
            <a:endParaRPr lang="ar-EG" dirty="0"/>
          </a:p>
        </p:txBody>
      </p:sp>
    </p:spTree>
    <p:extLst>
      <p:ext uri="{BB962C8B-B14F-4D97-AF65-F5344CB8AC3E}">
        <p14:creationId xmlns:p14="http://schemas.microsoft.com/office/powerpoint/2010/main" val="1117270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3600" b="1" dirty="0"/>
              <a:t>مرض الألترامارين </a:t>
            </a:r>
            <a:r>
              <a:rPr lang="ar-SA" sz="2800" b="1" dirty="0"/>
              <a:t>:</a:t>
            </a:r>
            <a:r>
              <a:rPr lang="en-US" sz="2800" b="1" dirty="0"/>
              <a:t>      Ultramarine Disease:   </a:t>
            </a:r>
            <a:r>
              <a:rPr lang="en-US" sz="2800" dirty="0"/>
              <a:t/>
            </a:r>
            <a:br>
              <a:rPr lang="en-US" sz="2800" dirty="0"/>
            </a:br>
            <a:endParaRPr lang="ar-EG" sz="2800" dirty="0"/>
          </a:p>
        </p:txBody>
      </p:sp>
      <p:sp>
        <p:nvSpPr>
          <p:cNvPr id="3" name="Content Placeholder 2"/>
          <p:cNvSpPr>
            <a:spLocks noGrp="1"/>
          </p:cNvSpPr>
          <p:nvPr>
            <p:ph idx="1"/>
          </p:nvPr>
        </p:nvSpPr>
        <p:spPr/>
        <p:txBody>
          <a:bodyPr>
            <a:normAutofit/>
          </a:bodyPr>
          <a:lstStyle/>
          <a:p>
            <a:r>
              <a:rPr lang="ar-SA" dirty="0" smtClean="0"/>
              <a:t>لوحظ في العديد من اللوحات الزيتية المستخدم بها الألترامارين </a:t>
            </a:r>
            <a:r>
              <a:rPr lang="en-US" dirty="0" smtClean="0"/>
              <a:t>(Ultramarine)</a:t>
            </a:r>
            <a:r>
              <a:rPr lang="ar-SA" dirty="0" smtClean="0"/>
              <a:t> كلون أزرق حدث به تشوه ولم يعد على لونه الأزرق المعروف، ومنه أنواع عديدة مغشوشة. بالإضافة إلى أن الألترامارين بعد خلطه بالزيت ليس جيد الثبات. </a:t>
            </a:r>
            <a:endParaRPr lang="en-US" dirty="0" smtClean="0"/>
          </a:p>
          <a:p>
            <a:r>
              <a:rPr lang="ar-SA" dirty="0" smtClean="0"/>
              <a:t>ومصطلح مرض الألترامارين يصف ظاهرة تحدث لأزرق الألترامارين حيث يفقد لونه الأزرق، ويظهر بشكل يميل للرمادي مبيض  بالنسبة للألترامارين الصناعي. ويتحول للون الأزرق المنقط بالأبيض بالنسبة للألترامارين الطبيعي، وكذلك يظهر في المناطق التي استخدم فيها الزيت بنسبة عالية، ويصبح اللون رماديًا بمضي الزمن في الجو الرطب الملوث بالأحماض </a:t>
            </a:r>
            <a:r>
              <a:rPr lang="ar-EG" dirty="0" smtClean="0"/>
              <a:t> </a:t>
            </a:r>
            <a:endParaRPr lang="ar-EG" dirty="0"/>
          </a:p>
        </p:txBody>
      </p:sp>
    </p:spTree>
    <p:extLst>
      <p:ext uri="{BB962C8B-B14F-4D97-AF65-F5344CB8AC3E}">
        <p14:creationId xmlns:p14="http://schemas.microsoft.com/office/powerpoint/2010/main" val="48122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dirty="0"/>
              <a:t>التجعد: </a:t>
            </a:r>
            <a:r>
              <a:rPr lang="ar-SA" dirty="0"/>
              <a:t> </a:t>
            </a:r>
            <a:r>
              <a:rPr lang="en-US" sz="3200" b="1" dirty="0"/>
              <a:t>Wrinkling :</a:t>
            </a:r>
            <a:endParaRPr lang="ar-EG" sz="3200" dirty="0"/>
          </a:p>
        </p:txBody>
      </p:sp>
      <p:sp>
        <p:nvSpPr>
          <p:cNvPr id="3" name="Content Placeholder 2"/>
          <p:cNvSpPr>
            <a:spLocks noGrp="1"/>
          </p:cNvSpPr>
          <p:nvPr>
            <p:ph idx="1"/>
          </p:nvPr>
        </p:nvSpPr>
        <p:spPr/>
        <p:txBody>
          <a:bodyPr/>
          <a:lstStyle/>
          <a:p>
            <a:r>
              <a:rPr lang="ar-SA" dirty="0" smtClean="0"/>
              <a:t>عند إضافة زيت بذر الكتان أو زيت الجوز في الطبقة اللونية بكمية كبيرة مع كمية قليلة من الألوان، فإن ذلك يتسبب في ميل طبقة اللون للتجعد، وهذا يحدث عمومًا في طبقة اللون و ينتج من الزيادة في الوسيط، وعدم تواجد مواد ملونة بنسبة كافية لتقوية الألوان، وغالبًا ما توجد في الطبقات السميكة. ولكن هذا لا يعني أن زيت بذر الكتان زيت غير مناسب للاستخدام كرابط للحبيبات اللونية، بل إن زيت بذر الكتان أفضل الزيوت الطبيعية التي استخدمت في التصوير الزيتي. </a:t>
            </a:r>
            <a:endParaRPr lang="ar-EG" dirty="0"/>
          </a:p>
        </p:txBody>
      </p:sp>
    </p:spTree>
    <p:extLst>
      <p:ext uri="{BB962C8B-B14F-4D97-AF65-F5344CB8AC3E}">
        <p14:creationId xmlns:p14="http://schemas.microsoft.com/office/powerpoint/2010/main" val="336030995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600" b="1" u="sng" dirty="0"/>
              <a:t>الانفصام</a:t>
            </a:r>
            <a:r>
              <a:rPr lang="ar-SA" sz="3600" b="1" dirty="0"/>
              <a:t> (التفلج):    </a:t>
            </a:r>
            <a:r>
              <a:rPr lang="en-US" sz="3600" b="1" dirty="0"/>
              <a:t>:                  </a:t>
            </a:r>
            <a:r>
              <a:rPr lang="ar-SA" sz="3600" b="1" dirty="0"/>
              <a:t>  </a:t>
            </a:r>
            <a:r>
              <a:rPr lang="en-US" sz="3600" b="1" dirty="0"/>
              <a:t>Cleavage</a:t>
            </a:r>
            <a:r>
              <a:rPr lang="ar-SA" sz="3600" b="1" dirty="0"/>
              <a:t> </a:t>
            </a:r>
            <a:r>
              <a:rPr lang="ar-EG" sz="3600" dirty="0"/>
              <a:t> </a:t>
            </a:r>
            <a:endParaRPr lang="ar-EG" sz="3600" dirty="0"/>
          </a:p>
        </p:txBody>
      </p:sp>
      <p:sp>
        <p:nvSpPr>
          <p:cNvPr id="3" name="Content Placeholder 2"/>
          <p:cNvSpPr>
            <a:spLocks noGrp="1"/>
          </p:cNvSpPr>
          <p:nvPr>
            <p:ph idx="1"/>
          </p:nvPr>
        </p:nvSpPr>
        <p:spPr/>
        <p:txBody>
          <a:bodyPr/>
          <a:lstStyle/>
          <a:p>
            <a:pPr rtl="0"/>
            <a:r>
              <a:rPr lang="ar-SA" dirty="0" smtClean="0"/>
              <a:t>ويحدث لمناطق في الطبقة اللونية تنفصل عن أرضية التصوير، وأحيانًا تنفصل الألوان والأرضية عن الحامل، ويحدث لعدة أسباب، منها استخدام وسيط رديء أو ألوان رديئة، أو الرطوبة النسبية العالية التي تؤثر على أرضية التصوير، أو وجود ضغوط ميكانيكية، فيحدث الانفصام بين الكانفاس وطبقة أرضية التصوير وطبقة</a:t>
            </a:r>
            <a:r>
              <a:rPr lang="ar-EG" dirty="0" smtClean="0"/>
              <a:t>اللون .</a:t>
            </a:r>
            <a:r>
              <a:rPr lang="ar-SA" dirty="0" smtClean="0"/>
              <a:t> </a:t>
            </a:r>
            <a:r>
              <a:rPr lang="en-US" dirty="0" smtClean="0"/>
              <a:t> </a:t>
            </a:r>
          </a:p>
          <a:p>
            <a:r>
              <a:rPr lang="ar-EG" dirty="0" smtClean="0"/>
              <a:t> </a:t>
            </a:r>
            <a:endParaRPr lang="ar-EG" dirty="0"/>
          </a:p>
        </p:txBody>
      </p:sp>
    </p:spTree>
    <p:extLst>
      <p:ext uri="{BB962C8B-B14F-4D97-AF65-F5344CB8AC3E}">
        <p14:creationId xmlns:p14="http://schemas.microsoft.com/office/powerpoint/2010/main" val="161006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701</Words>
  <Application>Microsoft Office PowerPoint</Application>
  <PresentationFormat>Widescreen</PresentationFormat>
  <Paragraphs>22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علاج اللوحات الزيتيه وصيانتها</vt:lpstr>
      <vt:lpstr>من مظاهر التلف :  </vt:lpstr>
      <vt:lpstr>فقد قوة التغطية (الشفافية):     Loss of Opacity:          </vt:lpstr>
      <vt:lpstr>فقد قوة التغطية (الشفافية):     Loss of Opacity:          </vt:lpstr>
      <vt:lpstr>التحول إلى مسحوق  : (Transformation into Powder) </vt:lpstr>
      <vt:lpstr>مرض الألترامارين :      Ultramarine Disease:    </vt:lpstr>
      <vt:lpstr>التجعد:  Wrinkling :</vt:lpstr>
      <vt:lpstr>الانفصام (التفلج):    :                    Cleavage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علاج اللوحات الزيتيه وصيانتها</dc:title>
  <dc:creator>mahmoudp28714</dc:creator>
  <cp:lastModifiedBy>mahmoudp28714</cp:lastModifiedBy>
  <cp:revision>1</cp:revision>
  <dcterms:created xsi:type="dcterms:W3CDTF">2020-03-20T19:46:13Z</dcterms:created>
  <dcterms:modified xsi:type="dcterms:W3CDTF">2020-03-20T19:46:23Z</dcterms:modified>
</cp:coreProperties>
</file>