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0"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11D83-1876-4EE7-AEBB-125EA5040783}"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D3D18E5C-A212-41F3-8765-662303B6FAB6}">
      <dgm:prSet phldrT="[Text]" phldr="1"/>
      <dgm:spPr/>
      <dgm:t>
        <a:bodyPr/>
        <a:lstStyle/>
        <a:p>
          <a:endParaRPr lang="en-US"/>
        </a:p>
      </dgm:t>
    </dgm:pt>
    <dgm:pt modelId="{B3B1A60D-FFB2-4DE1-8B67-CF5B82786D5C}" type="parTrans" cxnId="{B19CBE34-C9B7-44FA-9CAA-EB7FB15C2ECA}">
      <dgm:prSet/>
      <dgm:spPr/>
      <dgm:t>
        <a:bodyPr/>
        <a:lstStyle/>
        <a:p>
          <a:endParaRPr lang="en-US"/>
        </a:p>
      </dgm:t>
    </dgm:pt>
    <dgm:pt modelId="{F8A94E40-00BB-41AA-8E2F-7B5DB690CBA4}" type="sibTrans" cxnId="{B19CBE34-C9B7-44FA-9CAA-EB7FB15C2ECA}">
      <dgm:prSet/>
      <dgm:spPr/>
      <dgm:t>
        <a:bodyPr/>
        <a:lstStyle/>
        <a:p>
          <a:endParaRPr lang="en-US"/>
        </a:p>
      </dgm:t>
    </dgm:pt>
    <dgm:pt modelId="{6584956D-3887-4672-8B0A-628896D6E1B1}">
      <dgm:prSet phldrT="[Text]" phldr="1"/>
      <dgm:spPr/>
      <dgm:t>
        <a:bodyPr/>
        <a:lstStyle/>
        <a:p>
          <a:endParaRPr lang="en-US"/>
        </a:p>
      </dgm:t>
    </dgm:pt>
    <dgm:pt modelId="{420651DE-BC5D-490C-87AA-404D67B3F75D}" type="parTrans" cxnId="{43B0B49E-A74D-45CA-AF89-687FD81836EC}">
      <dgm:prSet/>
      <dgm:spPr/>
      <dgm:t>
        <a:bodyPr/>
        <a:lstStyle/>
        <a:p>
          <a:endParaRPr lang="en-US"/>
        </a:p>
      </dgm:t>
    </dgm:pt>
    <dgm:pt modelId="{EB885ABE-37E7-4800-B149-47310228AEFF}" type="sibTrans" cxnId="{43B0B49E-A74D-45CA-AF89-687FD81836EC}">
      <dgm:prSet/>
      <dgm:spPr/>
      <dgm:t>
        <a:bodyPr/>
        <a:lstStyle/>
        <a:p>
          <a:endParaRPr lang="en-US"/>
        </a:p>
      </dgm:t>
    </dgm:pt>
    <dgm:pt modelId="{96D7359A-2109-4FEC-B772-20A7DA821968}">
      <dgm:prSet phldrT="[Text]" phldr="1"/>
      <dgm:spPr/>
      <dgm:t>
        <a:bodyPr/>
        <a:lstStyle/>
        <a:p>
          <a:endParaRPr lang="en-US"/>
        </a:p>
      </dgm:t>
    </dgm:pt>
    <dgm:pt modelId="{26DEBCB0-07BA-4443-87FD-4BB31C6B9FB3}" type="parTrans" cxnId="{12598D36-14F7-49AC-8D55-D37E5B1A973E}">
      <dgm:prSet/>
      <dgm:spPr/>
      <dgm:t>
        <a:bodyPr/>
        <a:lstStyle/>
        <a:p>
          <a:endParaRPr lang="en-US"/>
        </a:p>
      </dgm:t>
    </dgm:pt>
    <dgm:pt modelId="{EF057B74-D14B-49C3-978D-78BA44E19CA8}" type="sibTrans" cxnId="{12598D36-14F7-49AC-8D55-D37E5B1A973E}">
      <dgm:prSet/>
      <dgm:spPr/>
      <dgm:t>
        <a:bodyPr/>
        <a:lstStyle/>
        <a:p>
          <a:endParaRPr lang="en-US"/>
        </a:p>
      </dgm:t>
    </dgm:pt>
    <dgm:pt modelId="{EA4E1135-B1B8-4CD8-98F3-6049903D325D}">
      <dgm:prSet phldrT="[Text]" phldr="1"/>
      <dgm:spPr/>
      <dgm:t>
        <a:bodyPr/>
        <a:lstStyle/>
        <a:p>
          <a:endParaRPr lang="en-US"/>
        </a:p>
      </dgm:t>
    </dgm:pt>
    <dgm:pt modelId="{B6960D00-7526-4FB1-A5EB-E6FC717CF7D2}" type="parTrans" cxnId="{AAD54830-A226-4EE8-B024-82C50E6EB9D0}">
      <dgm:prSet/>
      <dgm:spPr/>
      <dgm:t>
        <a:bodyPr/>
        <a:lstStyle/>
        <a:p>
          <a:endParaRPr lang="en-US"/>
        </a:p>
      </dgm:t>
    </dgm:pt>
    <dgm:pt modelId="{B87F404D-762F-45EC-8AE3-CE66861E3745}" type="sibTrans" cxnId="{AAD54830-A226-4EE8-B024-82C50E6EB9D0}">
      <dgm:prSet/>
      <dgm:spPr/>
      <dgm:t>
        <a:bodyPr/>
        <a:lstStyle/>
        <a:p>
          <a:endParaRPr lang="en-US"/>
        </a:p>
      </dgm:t>
    </dgm:pt>
    <dgm:pt modelId="{6D3DC503-A511-44D4-9B59-90F8F38FAB03}">
      <dgm:prSet phldrT="[Text]" phldr="1"/>
      <dgm:spPr/>
      <dgm:t>
        <a:bodyPr/>
        <a:lstStyle/>
        <a:p>
          <a:endParaRPr lang="en-US"/>
        </a:p>
      </dgm:t>
    </dgm:pt>
    <dgm:pt modelId="{66E9C1A3-83F5-4EF4-94E3-81585708DF93}" type="parTrans" cxnId="{FADB8EFE-28DD-4C96-B41D-1AFDEA3C3118}">
      <dgm:prSet/>
      <dgm:spPr/>
      <dgm:t>
        <a:bodyPr/>
        <a:lstStyle/>
        <a:p>
          <a:endParaRPr lang="en-US"/>
        </a:p>
      </dgm:t>
    </dgm:pt>
    <dgm:pt modelId="{90AB1EBE-F53E-43DA-A28B-75CF9D724594}" type="sibTrans" cxnId="{FADB8EFE-28DD-4C96-B41D-1AFDEA3C3118}">
      <dgm:prSet/>
      <dgm:spPr/>
      <dgm:t>
        <a:bodyPr/>
        <a:lstStyle/>
        <a:p>
          <a:endParaRPr lang="en-US"/>
        </a:p>
      </dgm:t>
    </dgm:pt>
    <dgm:pt modelId="{E782F3E6-BD5D-41A1-952C-BC1D85A1179E}">
      <dgm:prSet phldrT="[Text]" phldr="1"/>
      <dgm:spPr/>
      <dgm:t>
        <a:bodyPr/>
        <a:lstStyle/>
        <a:p>
          <a:endParaRPr lang="en-US"/>
        </a:p>
      </dgm:t>
    </dgm:pt>
    <dgm:pt modelId="{B5B83FB7-6ABB-479E-B787-338F8C7B3F2A}" type="parTrans" cxnId="{059192CF-1F11-4897-822A-996C9390C8A3}">
      <dgm:prSet/>
      <dgm:spPr/>
      <dgm:t>
        <a:bodyPr/>
        <a:lstStyle/>
        <a:p>
          <a:endParaRPr lang="en-US"/>
        </a:p>
      </dgm:t>
    </dgm:pt>
    <dgm:pt modelId="{243EFDD0-F6FA-4BF2-9154-454B8733BCCE}" type="sibTrans" cxnId="{059192CF-1F11-4897-822A-996C9390C8A3}">
      <dgm:prSet/>
      <dgm:spPr/>
      <dgm:t>
        <a:bodyPr/>
        <a:lstStyle/>
        <a:p>
          <a:endParaRPr lang="en-US"/>
        </a:p>
      </dgm:t>
    </dgm:pt>
    <dgm:pt modelId="{F630CB45-D54D-497D-A0CB-9FF22EBB45D9}" type="pres">
      <dgm:prSet presAssocID="{13911D83-1876-4EE7-AEBB-125EA5040783}" presName="Name0" presStyleCnt="0">
        <dgm:presLayoutVars>
          <dgm:chMax val="7"/>
          <dgm:chPref val="7"/>
          <dgm:dir/>
          <dgm:animOne val="branch"/>
          <dgm:animLvl val="lvl"/>
        </dgm:presLayoutVars>
      </dgm:prSet>
      <dgm:spPr/>
      <dgm:t>
        <a:bodyPr/>
        <a:lstStyle/>
        <a:p>
          <a:endParaRPr lang="en-US"/>
        </a:p>
      </dgm:t>
    </dgm:pt>
    <dgm:pt modelId="{F6B30AE7-6C9F-45C2-AE96-E06A9E006B74}" type="pres">
      <dgm:prSet presAssocID="{D3D18E5C-A212-41F3-8765-662303B6FAB6}" presName="ParentComposite" presStyleCnt="0"/>
      <dgm:spPr/>
    </dgm:pt>
    <dgm:pt modelId="{3704ED59-FF58-44C0-9417-EC772C103590}" type="pres">
      <dgm:prSet presAssocID="{D3D18E5C-A212-41F3-8765-662303B6FAB6}" presName="Chord" presStyleLbl="bgShp" presStyleIdx="0" presStyleCnt="3"/>
      <dgm:spPr/>
    </dgm:pt>
    <dgm:pt modelId="{A617B0FB-8707-49B0-9ABB-216B66E0F3F0}" type="pres">
      <dgm:prSet presAssocID="{D3D18E5C-A212-41F3-8765-662303B6FAB6}" presName="Pie" presStyleLbl="alignNode1" presStyleIdx="0" presStyleCnt="3"/>
      <dgm:spPr/>
    </dgm:pt>
    <dgm:pt modelId="{A02916B3-A735-40C6-9486-306F621251F5}" type="pres">
      <dgm:prSet presAssocID="{D3D18E5C-A212-41F3-8765-662303B6FAB6}" presName="Parent" presStyleLbl="revTx" presStyleIdx="0" presStyleCnt="6">
        <dgm:presLayoutVars>
          <dgm:chMax val="1"/>
          <dgm:chPref val="1"/>
          <dgm:bulletEnabled val="1"/>
        </dgm:presLayoutVars>
      </dgm:prSet>
      <dgm:spPr/>
      <dgm:t>
        <a:bodyPr/>
        <a:lstStyle/>
        <a:p>
          <a:endParaRPr lang="en-US"/>
        </a:p>
      </dgm:t>
    </dgm:pt>
    <dgm:pt modelId="{42479155-03F8-482D-8A13-944E32159A49}" type="pres">
      <dgm:prSet presAssocID="{EB885ABE-37E7-4800-B149-47310228AEFF}" presName="negSibTrans" presStyleCnt="0"/>
      <dgm:spPr/>
    </dgm:pt>
    <dgm:pt modelId="{9CB9E58F-2859-429F-8576-96015564245A}" type="pres">
      <dgm:prSet presAssocID="{D3D18E5C-A212-41F3-8765-662303B6FAB6}" presName="composite" presStyleCnt="0"/>
      <dgm:spPr/>
    </dgm:pt>
    <dgm:pt modelId="{20B29A42-6415-4C0D-8015-4E023BDEE6FC}" type="pres">
      <dgm:prSet presAssocID="{D3D18E5C-A212-41F3-8765-662303B6FAB6}" presName="Child" presStyleLbl="revTx" presStyleIdx="1" presStyleCnt="6">
        <dgm:presLayoutVars>
          <dgm:chMax val="0"/>
          <dgm:chPref val="0"/>
          <dgm:bulletEnabled val="1"/>
        </dgm:presLayoutVars>
      </dgm:prSet>
      <dgm:spPr/>
      <dgm:t>
        <a:bodyPr/>
        <a:lstStyle/>
        <a:p>
          <a:endParaRPr lang="en-US"/>
        </a:p>
      </dgm:t>
    </dgm:pt>
    <dgm:pt modelId="{8341ADF6-2E8E-48AC-A3A9-A72F1B3BA46F}" type="pres">
      <dgm:prSet presAssocID="{F8A94E40-00BB-41AA-8E2F-7B5DB690CBA4}" presName="sibTrans" presStyleCnt="0"/>
      <dgm:spPr/>
    </dgm:pt>
    <dgm:pt modelId="{313AEC03-4A53-49D5-BB77-CB42B6B4D7A9}" type="pres">
      <dgm:prSet presAssocID="{96D7359A-2109-4FEC-B772-20A7DA821968}" presName="ParentComposite" presStyleCnt="0"/>
      <dgm:spPr/>
    </dgm:pt>
    <dgm:pt modelId="{1359C62B-0D67-45CE-8704-9FBACB28620D}" type="pres">
      <dgm:prSet presAssocID="{96D7359A-2109-4FEC-B772-20A7DA821968}" presName="Chord" presStyleLbl="bgShp" presStyleIdx="1" presStyleCnt="3"/>
      <dgm:spPr/>
    </dgm:pt>
    <dgm:pt modelId="{19EAE7B2-C590-4E56-A3B0-AB1A213F113D}" type="pres">
      <dgm:prSet presAssocID="{96D7359A-2109-4FEC-B772-20A7DA821968}" presName="Pie" presStyleLbl="alignNode1" presStyleIdx="1" presStyleCnt="3"/>
      <dgm:spPr/>
    </dgm:pt>
    <dgm:pt modelId="{CED2416E-DB9D-4EA7-B14B-3BA7B1BF74A5}" type="pres">
      <dgm:prSet presAssocID="{96D7359A-2109-4FEC-B772-20A7DA821968}" presName="Parent" presStyleLbl="revTx" presStyleIdx="2" presStyleCnt="6">
        <dgm:presLayoutVars>
          <dgm:chMax val="1"/>
          <dgm:chPref val="1"/>
          <dgm:bulletEnabled val="1"/>
        </dgm:presLayoutVars>
      </dgm:prSet>
      <dgm:spPr/>
      <dgm:t>
        <a:bodyPr/>
        <a:lstStyle/>
        <a:p>
          <a:endParaRPr lang="en-US"/>
        </a:p>
      </dgm:t>
    </dgm:pt>
    <dgm:pt modelId="{9E04B94A-076D-407F-A23E-94E9A2EB6D5D}" type="pres">
      <dgm:prSet presAssocID="{B87F404D-762F-45EC-8AE3-CE66861E3745}" presName="negSibTrans" presStyleCnt="0"/>
      <dgm:spPr/>
    </dgm:pt>
    <dgm:pt modelId="{4DDD9A62-4DB4-47F1-95FE-5752FDB66069}" type="pres">
      <dgm:prSet presAssocID="{96D7359A-2109-4FEC-B772-20A7DA821968}" presName="composite" presStyleCnt="0"/>
      <dgm:spPr/>
    </dgm:pt>
    <dgm:pt modelId="{942A1FE1-60F3-486C-A766-EC481ADBDA04}" type="pres">
      <dgm:prSet presAssocID="{96D7359A-2109-4FEC-B772-20A7DA821968}" presName="Child" presStyleLbl="revTx" presStyleIdx="3" presStyleCnt="6">
        <dgm:presLayoutVars>
          <dgm:chMax val="0"/>
          <dgm:chPref val="0"/>
          <dgm:bulletEnabled val="1"/>
        </dgm:presLayoutVars>
      </dgm:prSet>
      <dgm:spPr/>
      <dgm:t>
        <a:bodyPr/>
        <a:lstStyle/>
        <a:p>
          <a:endParaRPr lang="en-US"/>
        </a:p>
      </dgm:t>
    </dgm:pt>
    <dgm:pt modelId="{1231A89F-2B79-4696-8176-F60097971FDF}" type="pres">
      <dgm:prSet presAssocID="{EF057B74-D14B-49C3-978D-78BA44E19CA8}" presName="sibTrans" presStyleCnt="0"/>
      <dgm:spPr/>
    </dgm:pt>
    <dgm:pt modelId="{EA22A270-73BB-4BAB-B7F7-F56140FEFD1B}" type="pres">
      <dgm:prSet presAssocID="{6D3DC503-A511-44D4-9B59-90F8F38FAB03}" presName="ParentComposite" presStyleCnt="0"/>
      <dgm:spPr/>
    </dgm:pt>
    <dgm:pt modelId="{469F90FB-B771-44CF-931B-7C5E0C1AB3DF}" type="pres">
      <dgm:prSet presAssocID="{6D3DC503-A511-44D4-9B59-90F8F38FAB03}" presName="Chord" presStyleLbl="bgShp" presStyleIdx="2" presStyleCnt="3"/>
      <dgm:spPr/>
    </dgm:pt>
    <dgm:pt modelId="{D72C39D7-F6C6-48AC-B00B-0E460DD34408}" type="pres">
      <dgm:prSet presAssocID="{6D3DC503-A511-44D4-9B59-90F8F38FAB03}" presName="Pie" presStyleLbl="alignNode1" presStyleIdx="2" presStyleCnt="3"/>
      <dgm:spPr/>
    </dgm:pt>
    <dgm:pt modelId="{B6DB786C-43F0-493D-A9D8-3C3ADAC644AD}" type="pres">
      <dgm:prSet presAssocID="{6D3DC503-A511-44D4-9B59-90F8F38FAB03}" presName="Parent" presStyleLbl="revTx" presStyleIdx="4" presStyleCnt="6">
        <dgm:presLayoutVars>
          <dgm:chMax val="1"/>
          <dgm:chPref val="1"/>
          <dgm:bulletEnabled val="1"/>
        </dgm:presLayoutVars>
      </dgm:prSet>
      <dgm:spPr/>
      <dgm:t>
        <a:bodyPr/>
        <a:lstStyle/>
        <a:p>
          <a:endParaRPr lang="en-US"/>
        </a:p>
      </dgm:t>
    </dgm:pt>
    <dgm:pt modelId="{0AB809C6-B282-475E-87DF-F6B726C631F0}" type="pres">
      <dgm:prSet presAssocID="{243EFDD0-F6FA-4BF2-9154-454B8733BCCE}" presName="negSibTrans" presStyleCnt="0"/>
      <dgm:spPr/>
    </dgm:pt>
    <dgm:pt modelId="{5C00D1BC-45C9-413D-A5B3-89F287CAB9F3}" type="pres">
      <dgm:prSet presAssocID="{6D3DC503-A511-44D4-9B59-90F8F38FAB03}" presName="composite" presStyleCnt="0"/>
      <dgm:spPr/>
    </dgm:pt>
    <dgm:pt modelId="{3574CE42-750F-466F-8F8D-BE4C04F82E3E}" type="pres">
      <dgm:prSet presAssocID="{6D3DC503-A511-44D4-9B59-90F8F38FAB03}" presName="Child" presStyleLbl="revTx" presStyleIdx="5" presStyleCnt="6">
        <dgm:presLayoutVars>
          <dgm:chMax val="0"/>
          <dgm:chPref val="0"/>
          <dgm:bulletEnabled val="1"/>
        </dgm:presLayoutVars>
      </dgm:prSet>
      <dgm:spPr/>
      <dgm:t>
        <a:bodyPr/>
        <a:lstStyle/>
        <a:p>
          <a:endParaRPr lang="en-US"/>
        </a:p>
      </dgm:t>
    </dgm:pt>
  </dgm:ptLst>
  <dgm:cxnLst>
    <dgm:cxn modelId="{705F2DDC-D8CC-45AF-A394-3584F378E010}" type="presOf" srcId="{EA4E1135-B1B8-4CD8-98F3-6049903D325D}" destId="{942A1FE1-60F3-486C-A766-EC481ADBDA04}" srcOrd="0" destOrd="0" presId="urn:microsoft.com/office/officeart/2009/3/layout/PieProcess"/>
    <dgm:cxn modelId="{D6CC3237-7E63-4F09-A292-10062D89787B}" type="presOf" srcId="{96D7359A-2109-4FEC-B772-20A7DA821968}" destId="{CED2416E-DB9D-4EA7-B14B-3BA7B1BF74A5}" srcOrd="0" destOrd="0" presId="urn:microsoft.com/office/officeart/2009/3/layout/PieProcess"/>
    <dgm:cxn modelId="{F495FA64-4D53-437F-9FE0-14D61A8F88C6}" type="presOf" srcId="{D3D18E5C-A212-41F3-8765-662303B6FAB6}" destId="{A02916B3-A735-40C6-9486-306F621251F5}" srcOrd="0" destOrd="0" presId="urn:microsoft.com/office/officeart/2009/3/layout/PieProcess"/>
    <dgm:cxn modelId="{FADB8EFE-28DD-4C96-B41D-1AFDEA3C3118}" srcId="{13911D83-1876-4EE7-AEBB-125EA5040783}" destId="{6D3DC503-A511-44D4-9B59-90F8F38FAB03}" srcOrd="2" destOrd="0" parTransId="{66E9C1A3-83F5-4EF4-94E3-81585708DF93}" sibTransId="{90AB1EBE-F53E-43DA-A28B-75CF9D724594}"/>
    <dgm:cxn modelId="{43B0B49E-A74D-45CA-AF89-687FD81836EC}" srcId="{D3D18E5C-A212-41F3-8765-662303B6FAB6}" destId="{6584956D-3887-4672-8B0A-628896D6E1B1}" srcOrd="0" destOrd="0" parTransId="{420651DE-BC5D-490C-87AA-404D67B3F75D}" sibTransId="{EB885ABE-37E7-4800-B149-47310228AEFF}"/>
    <dgm:cxn modelId="{099D2B39-1EE4-452A-8F97-2A588F8A4059}" type="presOf" srcId="{E782F3E6-BD5D-41A1-952C-BC1D85A1179E}" destId="{3574CE42-750F-466F-8F8D-BE4C04F82E3E}" srcOrd="0" destOrd="0" presId="urn:microsoft.com/office/officeart/2009/3/layout/PieProcess"/>
    <dgm:cxn modelId="{DECB9574-F2F9-4067-8103-E172DEA01C3C}" type="presOf" srcId="{6D3DC503-A511-44D4-9B59-90F8F38FAB03}" destId="{B6DB786C-43F0-493D-A9D8-3C3ADAC644AD}" srcOrd="0" destOrd="0" presId="urn:microsoft.com/office/officeart/2009/3/layout/PieProcess"/>
    <dgm:cxn modelId="{36BBF2E2-28DC-48DA-BD96-8CA02232AD72}" type="presOf" srcId="{6584956D-3887-4672-8B0A-628896D6E1B1}" destId="{20B29A42-6415-4C0D-8015-4E023BDEE6FC}" srcOrd="0" destOrd="0" presId="urn:microsoft.com/office/officeart/2009/3/layout/PieProcess"/>
    <dgm:cxn modelId="{059192CF-1F11-4897-822A-996C9390C8A3}" srcId="{6D3DC503-A511-44D4-9B59-90F8F38FAB03}" destId="{E782F3E6-BD5D-41A1-952C-BC1D85A1179E}" srcOrd="0" destOrd="0" parTransId="{B5B83FB7-6ABB-479E-B787-338F8C7B3F2A}" sibTransId="{243EFDD0-F6FA-4BF2-9154-454B8733BCCE}"/>
    <dgm:cxn modelId="{12598D36-14F7-49AC-8D55-D37E5B1A973E}" srcId="{13911D83-1876-4EE7-AEBB-125EA5040783}" destId="{96D7359A-2109-4FEC-B772-20A7DA821968}" srcOrd="1" destOrd="0" parTransId="{26DEBCB0-07BA-4443-87FD-4BB31C6B9FB3}" sibTransId="{EF057B74-D14B-49C3-978D-78BA44E19CA8}"/>
    <dgm:cxn modelId="{AAD54830-A226-4EE8-B024-82C50E6EB9D0}" srcId="{96D7359A-2109-4FEC-B772-20A7DA821968}" destId="{EA4E1135-B1B8-4CD8-98F3-6049903D325D}" srcOrd="0" destOrd="0" parTransId="{B6960D00-7526-4FB1-A5EB-E6FC717CF7D2}" sibTransId="{B87F404D-762F-45EC-8AE3-CE66861E3745}"/>
    <dgm:cxn modelId="{B19CBE34-C9B7-44FA-9CAA-EB7FB15C2ECA}" srcId="{13911D83-1876-4EE7-AEBB-125EA5040783}" destId="{D3D18E5C-A212-41F3-8765-662303B6FAB6}" srcOrd="0" destOrd="0" parTransId="{B3B1A60D-FFB2-4DE1-8B67-CF5B82786D5C}" sibTransId="{F8A94E40-00BB-41AA-8E2F-7B5DB690CBA4}"/>
    <dgm:cxn modelId="{2CF549CD-6C0A-4B76-8147-E480B1111D4F}" type="presOf" srcId="{13911D83-1876-4EE7-AEBB-125EA5040783}" destId="{F630CB45-D54D-497D-A0CB-9FF22EBB45D9}" srcOrd="0" destOrd="0" presId="urn:microsoft.com/office/officeart/2009/3/layout/PieProcess"/>
    <dgm:cxn modelId="{6AC1328B-41CA-4590-86D8-FFE9B3653FA3}" type="presParOf" srcId="{F630CB45-D54D-497D-A0CB-9FF22EBB45D9}" destId="{F6B30AE7-6C9F-45C2-AE96-E06A9E006B74}" srcOrd="0" destOrd="0" presId="urn:microsoft.com/office/officeart/2009/3/layout/PieProcess"/>
    <dgm:cxn modelId="{64A4CEAD-74CC-4204-838D-AB61D165DD60}" type="presParOf" srcId="{F6B30AE7-6C9F-45C2-AE96-E06A9E006B74}" destId="{3704ED59-FF58-44C0-9417-EC772C103590}" srcOrd="0" destOrd="0" presId="urn:microsoft.com/office/officeart/2009/3/layout/PieProcess"/>
    <dgm:cxn modelId="{C5AD1CD5-E105-4F38-A0A3-7555806075F7}" type="presParOf" srcId="{F6B30AE7-6C9F-45C2-AE96-E06A9E006B74}" destId="{A617B0FB-8707-49B0-9ABB-216B66E0F3F0}" srcOrd="1" destOrd="0" presId="urn:microsoft.com/office/officeart/2009/3/layout/PieProcess"/>
    <dgm:cxn modelId="{71E01CDD-085E-471F-9FCE-F66FCCE1E6ED}" type="presParOf" srcId="{F6B30AE7-6C9F-45C2-AE96-E06A9E006B74}" destId="{A02916B3-A735-40C6-9486-306F621251F5}" srcOrd="2" destOrd="0" presId="urn:microsoft.com/office/officeart/2009/3/layout/PieProcess"/>
    <dgm:cxn modelId="{5394F17D-E416-4DBE-BBC1-F15B1296FE76}" type="presParOf" srcId="{F630CB45-D54D-497D-A0CB-9FF22EBB45D9}" destId="{42479155-03F8-482D-8A13-944E32159A49}" srcOrd="1" destOrd="0" presId="urn:microsoft.com/office/officeart/2009/3/layout/PieProcess"/>
    <dgm:cxn modelId="{2D31F1C0-6A1B-4AFC-8D6C-5DC794A43C30}" type="presParOf" srcId="{F630CB45-D54D-497D-A0CB-9FF22EBB45D9}" destId="{9CB9E58F-2859-429F-8576-96015564245A}" srcOrd="2" destOrd="0" presId="urn:microsoft.com/office/officeart/2009/3/layout/PieProcess"/>
    <dgm:cxn modelId="{5C4213E6-0CB1-4252-9FA5-14A1122872ED}" type="presParOf" srcId="{9CB9E58F-2859-429F-8576-96015564245A}" destId="{20B29A42-6415-4C0D-8015-4E023BDEE6FC}" srcOrd="0" destOrd="0" presId="urn:microsoft.com/office/officeart/2009/3/layout/PieProcess"/>
    <dgm:cxn modelId="{5B7D4000-4045-478D-8154-E857FFE40F37}" type="presParOf" srcId="{F630CB45-D54D-497D-A0CB-9FF22EBB45D9}" destId="{8341ADF6-2E8E-48AC-A3A9-A72F1B3BA46F}" srcOrd="3" destOrd="0" presId="urn:microsoft.com/office/officeart/2009/3/layout/PieProcess"/>
    <dgm:cxn modelId="{6A3B6E7C-4E9D-4800-9C78-B5327A1D1E4A}" type="presParOf" srcId="{F630CB45-D54D-497D-A0CB-9FF22EBB45D9}" destId="{313AEC03-4A53-49D5-BB77-CB42B6B4D7A9}" srcOrd="4" destOrd="0" presId="urn:microsoft.com/office/officeart/2009/3/layout/PieProcess"/>
    <dgm:cxn modelId="{1338E86F-485C-4AFE-BFD5-AC9CBC25FE92}" type="presParOf" srcId="{313AEC03-4A53-49D5-BB77-CB42B6B4D7A9}" destId="{1359C62B-0D67-45CE-8704-9FBACB28620D}" srcOrd="0" destOrd="0" presId="urn:microsoft.com/office/officeart/2009/3/layout/PieProcess"/>
    <dgm:cxn modelId="{CF754300-9ACB-46B8-89E9-1AA48204F41F}" type="presParOf" srcId="{313AEC03-4A53-49D5-BB77-CB42B6B4D7A9}" destId="{19EAE7B2-C590-4E56-A3B0-AB1A213F113D}" srcOrd="1" destOrd="0" presId="urn:microsoft.com/office/officeart/2009/3/layout/PieProcess"/>
    <dgm:cxn modelId="{A7C589AF-37C7-4970-A6DF-43D55E74D903}" type="presParOf" srcId="{313AEC03-4A53-49D5-BB77-CB42B6B4D7A9}" destId="{CED2416E-DB9D-4EA7-B14B-3BA7B1BF74A5}" srcOrd="2" destOrd="0" presId="urn:microsoft.com/office/officeart/2009/3/layout/PieProcess"/>
    <dgm:cxn modelId="{3D7C051A-0BCA-4C08-8B13-08FA80AD3E00}" type="presParOf" srcId="{F630CB45-D54D-497D-A0CB-9FF22EBB45D9}" destId="{9E04B94A-076D-407F-A23E-94E9A2EB6D5D}" srcOrd="5" destOrd="0" presId="urn:microsoft.com/office/officeart/2009/3/layout/PieProcess"/>
    <dgm:cxn modelId="{BD703AF9-5F66-4200-B84E-634AD71ED4ED}" type="presParOf" srcId="{F630CB45-D54D-497D-A0CB-9FF22EBB45D9}" destId="{4DDD9A62-4DB4-47F1-95FE-5752FDB66069}" srcOrd="6" destOrd="0" presId="urn:microsoft.com/office/officeart/2009/3/layout/PieProcess"/>
    <dgm:cxn modelId="{0E2D9BC6-C102-460A-A3FE-68FC0D2C0F0B}" type="presParOf" srcId="{4DDD9A62-4DB4-47F1-95FE-5752FDB66069}" destId="{942A1FE1-60F3-486C-A766-EC481ADBDA04}" srcOrd="0" destOrd="0" presId="urn:microsoft.com/office/officeart/2009/3/layout/PieProcess"/>
    <dgm:cxn modelId="{40490B60-536C-426D-9174-25EFA3161BC4}" type="presParOf" srcId="{F630CB45-D54D-497D-A0CB-9FF22EBB45D9}" destId="{1231A89F-2B79-4696-8176-F60097971FDF}" srcOrd="7" destOrd="0" presId="urn:microsoft.com/office/officeart/2009/3/layout/PieProcess"/>
    <dgm:cxn modelId="{530A09AE-D7D6-4066-A560-D21545418E2D}" type="presParOf" srcId="{F630CB45-D54D-497D-A0CB-9FF22EBB45D9}" destId="{EA22A270-73BB-4BAB-B7F7-F56140FEFD1B}" srcOrd="8" destOrd="0" presId="urn:microsoft.com/office/officeart/2009/3/layout/PieProcess"/>
    <dgm:cxn modelId="{F352D5FB-D38A-4291-BAD3-D535E240996D}" type="presParOf" srcId="{EA22A270-73BB-4BAB-B7F7-F56140FEFD1B}" destId="{469F90FB-B771-44CF-931B-7C5E0C1AB3DF}" srcOrd="0" destOrd="0" presId="urn:microsoft.com/office/officeart/2009/3/layout/PieProcess"/>
    <dgm:cxn modelId="{410B7504-112F-47DD-B8C6-629145C9151A}" type="presParOf" srcId="{EA22A270-73BB-4BAB-B7F7-F56140FEFD1B}" destId="{D72C39D7-F6C6-48AC-B00B-0E460DD34408}" srcOrd="1" destOrd="0" presId="urn:microsoft.com/office/officeart/2009/3/layout/PieProcess"/>
    <dgm:cxn modelId="{A6E3B093-B05D-4B43-9E13-F228C5A7C20E}" type="presParOf" srcId="{EA22A270-73BB-4BAB-B7F7-F56140FEFD1B}" destId="{B6DB786C-43F0-493D-A9D8-3C3ADAC644AD}" srcOrd="2" destOrd="0" presId="urn:microsoft.com/office/officeart/2009/3/layout/PieProcess"/>
    <dgm:cxn modelId="{72291DD6-1535-46F7-BCC8-4D6B74B94F46}" type="presParOf" srcId="{F630CB45-D54D-497D-A0CB-9FF22EBB45D9}" destId="{0AB809C6-B282-475E-87DF-F6B726C631F0}" srcOrd="9" destOrd="0" presId="urn:microsoft.com/office/officeart/2009/3/layout/PieProcess"/>
    <dgm:cxn modelId="{6E43B8A3-BADE-4F2E-99C8-7775BB6B8A4A}" type="presParOf" srcId="{F630CB45-D54D-497D-A0CB-9FF22EBB45D9}" destId="{5C00D1BC-45C9-413D-A5B3-89F287CAB9F3}" srcOrd="10" destOrd="0" presId="urn:microsoft.com/office/officeart/2009/3/layout/PieProcess"/>
    <dgm:cxn modelId="{1485F87E-A9AB-41CD-B030-B1C842E6320A}" type="presParOf" srcId="{5C00D1BC-45C9-413D-A5B3-89F287CAB9F3}" destId="{3574CE42-750F-466F-8F8D-BE4C04F82E3E}" srcOrd="0" destOrd="0" presId="urn:microsoft.com/office/officeart/2009/3/layout/PieProces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DE687-B4F5-46C2-ABCF-ABBDAD28E2F3}" type="datetimeFigureOut">
              <a:rPr lang="en-US" smtClean="0"/>
              <a:t>3/20/2020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A7162-27A6-40AC-8C62-89CCB22EFDD0}" type="slidenum">
              <a:rPr lang="en-US" smtClean="0"/>
              <a:t>‹#›</a:t>
            </a:fld>
            <a:endParaRPr lang="en-US"/>
          </a:p>
        </p:txBody>
      </p:sp>
    </p:spTree>
    <p:extLst>
      <p:ext uri="{BB962C8B-B14F-4D97-AF65-F5344CB8AC3E}">
        <p14:creationId xmlns:p14="http://schemas.microsoft.com/office/powerpoint/2010/main" val="276802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A66A796C-A54C-45D1-8529-6909EF017D18}" type="slidenum">
              <a:rPr lang="ar-SA" altLang="en-US" smtClean="0"/>
              <a:pPr algn="l">
                <a:spcBef>
                  <a:spcPct val="0"/>
                </a:spcBef>
              </a:pPr>
              <a:t>5</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41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C1DC988C-631E-4289-ABA0-24F5E3EB1062}" type="slidenum">
              <a:rPr lang="ar-SA" altLang="en-US" smtClean="0"/>
              <a:pPr algn="l">
                <a:spcBef>
                  <a:spcPct val="0"/>
                </a:spcBef>
              </a:pPr>
              <a:t>6</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82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0E12669D-54EA-4825-ADC6-F8A761961BCE}" type="slidenum">
              <a:rPr lang="ar-SA" altLang="en-US" smtClean="0"/>
              <a:pPr algn="l">
                <a:spcBef>
                  <a:spcPct val="0"/>
                </a:spcBef>
              </a:pPr>
              <a:t>49</a:t>
            </a:fld>
            <a:endParaRPr lang="en-US" alt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07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49FE4AEC-96C5-45EF-9349-BE533683BD87}" type="slidenum">
              <a:rPr lang="ar-SA" altLang="en-US" smtClean="0"/>
              <a:pPr algn="l">
                <a:spcBef>
                  <a:spcPct val="0"/>
                </a:spcBef>
              </a:pPr>
              <a:t>51</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0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A0C4FCF0-76FE-4C9D-AC0C-1B49734CE9D2}" type="slidenum">
              <a:rPr lang="ar-SA" altLang="en-US" smtClean="0"/>
              <a:pPr algn="l">
                <a:spcBef>
                  <a:spcPct val="0"/>
                </a:spcBef>
              </a:pPr>
              <a:t>52</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32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342C2300-58C7-493D-AAA7-1565089492FB}" type="slidenum">
              <a:rPr lang="ar-SA" altLang="en-US" smtClean="0"/>
              <a:pPr algn="l">
                <a:spcBef>
                  <a:spcPct val="0"/>
                </a:spcBef>
              </a:pPr>
              <a:t>53</a:t>
            </a:fld>
            <a:endParaRPr lang="en-US" alt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28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A6354556-07AC-4850-B1DC-6048D9D6E264}" type="slidenum">
              <a:rPr lang="ar-SA" altLang="en-US" smtClean="0"/>
              <a:pPr algn="l">
                <a:spcBef>
                  <a:spcPct val="0"/>
                </a:spcBef>
              </a:pPr>
              <a:t>54</a:t>
            </a:fld>
            <a:endParaRPr lang="en-US" alt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46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F66F36-63FE-434E-B41A-2C13DEEA0348}"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89418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F66F36-63FE-434E-B41A-2C13DEEA0348}"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290804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F66F36-63FE-434E-B41A-2C13DEEA0348}"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120345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5A2EF208-F4C6-4DAD-A494-368A78B48B90}" type="slidenum">
              <a:rPr lang="ar-SA" altLang="en-US"/>
              <a:pPr>
                <a:defRPr/>
              </a:pPr>
              <a:t>‹#›</a:t>
            </a:fld>
            <a:endParaRPr lang="en-US" altLang="en-US"/>
          </a:p>
        </p:txBody>
      </p:sp>
    </p:spTree>
    <p:extLst>
      <p:ext uri="{BB962C8B-B14F-4D97-AF65-F5344CB8AC3E}">
        <p14:creationId xmlns:p14="http://schemas.microsoft.com/office/powerpoint/2010/main" val="2279253062"/>
      </p:ext>
    </p:extLst>
  </p:cSld>
  <p:clrMapOvr>
    <a:masterClrMapping/>
  </p:clrMapOvr>
  <p:transition>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quarter" idx="1"/>
          </p:nvPr>
        </p:nvSpPr>
        <p:spPr>
          <a:xfrm>
            <a:off x="1117601" y="19050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601" y="40767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7BB2F5E7-63FD-479A-A324-7E818FBB526A}" type="slidenum">
              <a:rPr lang="ar-SA" altLang="en-US"/>
              <a:pPr>
                <a:defRPr/>
              </a:pPr>
              <a:t>‹#›</a:t>
            </a:fld>
            <a:endParaRPr lang="en-US" altLang="en-US"/>
          </a:p>
        </p:txBody>
      </p:sp>
    </p:spTree>
    <p:extLst>
      <p:ext uri="{BB962C8B-B14F-4D97-AF65-F5344CB8AC3E}">
        <p14:creationId xmlns:p14="http://schemas.microsoft.com/office/powerpoint/2010/main" val="2637147336"/>
      </p:ext>
    </p:extLst>
  </p:cSld>
  <p:clrMapOvr>
    <a:masterClrMapping/>
  </p:clrMapOvr>
  <p:transition>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Text Placeholder 2"/>
          <p:cNvSpPr>
            <a:spLocks noGrp="1"/>
          </p:cNvSpPr>
          <p:nvPr>
            <p:ph type="body" sz="half" idx="1"/>
          </p:nvPr>
        </p:nvSpPr>
        <p:spPr>
          <a:xfrm>
            <a:off x="1117601"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B23EB8AA-687D-4836-B1F5-CB489C2B4875}" type="slidenum">
              <a:rPr lang="ar-SA" altLang="en-US"/>
              <a:pPr>
                <a:defRPr/>
              </a:pPr>
              <a:t>‹#›</a:t>
            </a:fld>
            <a:endParaRPr lang="en-US" altLang="en-US"/>
          </a:p>
        </p:txBody>
      </p:sp>
    </p:spTree>
    <p:extLst>
      <p:ext uri="{BB962C8B-B14F-4D97-AF65-F5344CB8AC3E}">
        <p14:creationId xmlns:p14="http://schemas.microsoft.com/office/powerpoint/2010/main" val="1570416926"/>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F66F36-63FE-434E-B41A-2C13DEEA0348}"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236185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F66F36-63FE-434E-B41A-2C13DEEA0348}"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5631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F66F36-63FE-434E-B41A-2C13DEEA0348}"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318618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F66F36-63FE-434E-B41A-2C13DEEA0348}" type="datetimeFigureOut">
              <a:rPr lang="en-US" smtClean="0"/>
              <a:t>3/20/2020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233439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F66F36-63FE-434E-B41A-2C13DEEA0348}" type="datetimeFigureOut">
              <a:rPr lang="en-US" smtClean="0"/>
              <a:t>3/20/2020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112626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F66F36-63FE-434E-B41A-2C13DEEA0348}" type="datetimeFigureOut">
              <a:rPr lang="en-US" smtClean="0"/>
              <a:t>3/20/2020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398465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F66F36-63FE-434E-B41A-2C13DEEA0348}"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115455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F66F36-63FE-434E-B41A-2C13DEEA0348}"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8036A-A69E-455D-B99A-684ED8600BDF}" type="slidenum">
              <a:rPr lang="en-US" smtClean="0"/>
              <a:t>‹#›</a:t>
            </a:fld>
            <a:endParaRPr lang="en-US"/>
          </a:p>
        </p:txBody>
      </p:sp>
    </p:spTree>
    <p:extLst>
      <p:ext uri="{BB962C8B-B14F-4D97-AF65-F5344CB8AC3E}">
        <p14:creationId xmlns:p14="http://schemas.microsoft.com/office/powerpoint/2010/main" val="37990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66F36-63FE-434E-B41A-2C13DEEA0348}" type="datetimeFigureOut">
              <a:rPr lang="en-US" smtClean="0"/>
              <a:t>3/20/2020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8036A-A69E-455D-B99A-684ED8600BDF}" type="slidenum">
              <a:rPr lang="en-US" smtClean="0"/>
              <a:t>‹#›</a:t>
            </a:fld>
            <a:endParaRPr lang="en-US"/>
          </a:p>
        </p:txBody>
      </p:sp>
    </p:spTree>
    <p:extLst>
      <p:ext uri="{BB962C8B-B14F-4D97-AF65-F5344CB8AC3E}">
        <p14:creationId xmlns:p14="http://schemas.microsoft.com/office/powerpoint/2010/main" val="3630955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com.sa/url?sa=i&amp;rct=j&amp;q=&amp;esrc=s&amp;source=images&amp;cd=&amp;cad=rja&amp;uact=8&amp;ved=2ahUKEwiYsK6f0aDhAhWagM4BHSGcBekQjRx6BAgBEAU&amp;url=https://www.marefa.org/%D8%A2%D9%8A%D8%A7_%D8%B5%D9%88%D9%81%D9%8A%D8%A7&amp;psig=AOvVaw0VU6jVGNLIOYVXX1MUcLb1&amp;ust=1553717708135235"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m.sa/url?sa=i&amp;rct=j&amp;q=&amp;esrc=s&amp;source=images&amp;cd=&amp;cad=rja&amp;uact=8&amp;ved=2ahUKEwiVg8Hr0KDhAhUBWBoKHZXeD3wQjRx6BAgBEAU&amp;url=https://www.syr-res.com/article/9681.html&amp;psig=AOvVaw0VU6jVGNLIOYVXX1MUcLb1&amp;ust=1553717708135235"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sa/url?sa=i&amp;rct=j&amp;q=&amp;esrc=s&amp;source=images&amp;cd=&amp;cad=rja&amp;uact=8&amp;ved=2ahUKEwjJtbvi0qDhAhUiyIUKHbDLBH0QjRx6BAgBEAU&amp;url=https://www.almrsal.com/post/500870/istanbulmosquee&amp;psig=AOvVaw0VU6jVGNLIOYVXX1MUcLb1&amp;ust=1553717708135235"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amp;esrc=s&amp;source=images&amp;cd=&amp;cad=rja&amp;uact=8&amp;ved=2ahUKEwjyo5mY0KDhAhUigHMKHZVcDQcQjRx6BAgBEAU&amp;url=/url?sa=i&amp;rct=j&amp;q=&amp;esrc=s&amp;source=images&amp;cd=&amp;ved=&amp;url=https%3A%2F%2Farabicpost.net%2Fculture%2Fhistory%2F2018%2F12%2F26%2F%25D8%25AF%25D9%2588%25D8%25B1-%25D8%25B9%25D8%25A8%25D8%25A7%25D8%25AF%25D8%25A9-%25D8%25AA%25D8%25AD%25D9%2588%25D9%2584%25D8%25AA-%25D8%25B9%25D8%25A8%25D8%25B1-%25D8%25A7%25D9%2584%25D8%25AA%25D8%25A7%25D8%25B1%25D9%258A%25D8%25AE%2F&amp;psig=AOvVaw0VU6jVGNLIOYVXX1MUcLb1&amp;ust=1553717708135235&amp;psig=AOvVaw0VU6jVGNLIOYVXX1MUcLb1&amp;ust=1553717708135235"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amp;esrc=s&amp;source=images&amp;cd=&amp;cad=rja&amp;uact=8&amp;ved=2ahUKEwj65tmw0KDhAhWNzIUKHQI7BMEQjRx6BAgBEAU&amp;url=/url?sa=i&amp;rct=j&amp;q=&amp;esrc=s&amp;source=images&amp;cd=&amp;ved=2ahUKEwjyo5mY0KDhAhUigHMKHZVcDQcQjRx6BAgBEAU&amp;url=https%3A%2F%2Ftrtotmani.com%2Fpost%2F1997%2F%25C3%2599%25E2%2580%25A6%25C3%2598%25C2%25AD%25C3%2599%25C6%2592%25C3%2599%25E2%2580%25A6%25C3%2598%25C2%25A9-%25C3%2598%25C2%25AA%25C3%2598%25C2%25B1%25C3%2599%25C6%2592%25C3%2599%25C5%25A0%25C3%2598%25C2%25A9-%25C3%2598%25C2%25AA%25C3%2598%25C2%25B1%25C3%2599%2520%25C3%2598%25C2%25B6-%25C3%2598%25C2%25B7%25C3%2599%25E2%2580%259E%25C3%2598%25C2%25A8-%25C3%2598%25C2%25A7%25C3%2599%25E2%2580%259E%25C3%2598%25C2%25B3%25C3%2599%25E2%2580%25A6%25C3%2598%25C2%25A7%25C3%2598%25C2%25AD-%25C3%2599%25E2%2580%259E%25C3%2599%25E2%2580%259E%25C3%2599%25E2%2580%25A6%25C3%2598%25C2%25B3%25C3%2599%25E2%2580%259E%25C3%2599%25E2%2580%25A6%25C3%2599%25C5%25A0%25C3%2599%25E2%2580%25A0-%25C3%2598%25C2%25A8%25C3%2598%25C2%25A7%25C3%2599%25E2%2580%259E%25C3%2598%25C2%25B5%25C3%2599%25E2%2580%259E%25C3%2598%25C2%25A7%25C3%2598%25C2%25A9-%25C3%2599%2520%25C3%2599%25C5%25A0-%25C3%2598%25C2%25A2%25C3%2599%25C5%25A0%25C3%2598%25C2%25A7-%25C3%2598%25C2%25B5%25C3%2599%25CB%2586%25C3%2599%2520%25C3%2599%25C5%25A0%25C3%2598%25C2%25A7&amp;psig=AOvVaw0VU6jVGNLIOYVXX1MUcLb1&amp;ust=1553717708135235&amp;psig=AOvVaw0VU6jVGNLIOYVXX1MUcLb1&amp;ust=1553717708135235"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om.sa/url?sa=i&amp;rct=j&amp;q=&amp;esrc=s&amp;source=images&amp;cd=&amp;cad=rja&amp;uact=8&amp;ved=2ahUKEwjy0cu5zKDhAhUFyYUKHeJBDkQQjRx6BAgBEAU&amp;url=https://ar.wikipedia.org/wiki/%D9%85%D8%B3%D8%AC%D8%AF_%D9%85%D8%AD%D9%85%D8%AF_%D8%B9%D9%84%D9%8A&amp;psig=AOvVaw3bng1J3JyRKYwAVLlAIy9M&amp;ust=1553716846529621"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arageek.com/ibda3world/facts-about-mohamed-ali-mosque"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com.sa/url?sa=i&amp;rct=j&amp;q=&amp;esrc=s&amp;source=images&amp;cd=&amp;cad=rja&amp;uact=8&amp;ved=2ahUKEwjy0cu5zKDhAhUFyYUKHeJBDkQQjRx6BAgBEAU&amp;url=https://al-ain.com/article/mohamed-ali-mosque-cairo-citadel&amp;psig=AOvVaw3bng1J3JyRKYwAVLlAIy9M&amp;ust=1553716846529621"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sa/url?sa=i&amp;rct=j&amp;q=&amp;esrc=s&amp;source=images&amp;cd=&amp;cad=rja&amp;uact=8&amp;ved=2ahUKEwiMmZzX0aDhAhUox4UKHdemArYQjRx6BAgBEAU&amp;url=http://www.soutalomma.com/Article/811488/%D8%A7%D9%84%D9%86%D8%B3%D8%AE%D8%A9-%D8%A7%D9%84%D9%85%D8%B5%D8%BA%D8%B1%D8%A9-%D9%85%D9%86-%D8%A7%D9%84%D9%85%D8%B3%D8%AC%D8%AF-%D8%A7%D9%84%D8%A3%D8%B2%D8%B1%D9%82-%D8%AC%D8%A7%D9%85%D8%B9-%D9%85%D8%AD%D9%85%D8%AF-%D8%B9%D9%84%D9%8A-%D8%A7%D9%84%D8%AA%D8%AD%D9%81%D8%A9-%D8%A7%D9%84%D8%A3%D8%AB%D8%B1%D9%8A%D8%A9&amp;psig=AOvVaw3YKTlIvpzV71y2mWtJkAvF&amp;ust=1553718232524208"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8.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http://www.arkeo3d.com/byzantium1200/images/hagias.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092" y="316523"/>
            <a:ext cx="11301046" cy="615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6600" dirty="0"/>
              <a:t>المحاضرة </a:t>
            </a:r>
            <a:r>
              <a:rPr lang="ar-EG" sz="6600" dirty="0" smtClean="0"/>
              <a:t>الثانية من </a:t>
            </a:r>
            <a:r>
              <a:rPr lang="ar-EG" sz="6600" dirty="0"/>
              <a:t>مقرر </a:t>
            </a:r>
            <a:br>
              <a:rPr lang="ar-EG" sz="6600" dirty="0"/>
            </a:br>
            <a:r>
              <a:rPr lang="ar-EG" sz="7200" dirty="0">
                <a:solidFill>
                  <a:srgbClr val="FF0066"/>
                </a:solidFill>
                <a:latin typeface="Andalus" panose="02020603050405020304" pitchFamily="18" charset="-78"/>
                <a:cs typeface="Andalus" panose="02020603050405020304" pitchFamily="18" charset="-78"/>
              </a:rPr>
              <a:t>العمارة المسيحية في مصر </a:t>
            </a:r>
            <a:br>
              <a:rPr lang="ar-EG" sz="7200" dirty="0">
                <a:solidFill>
                  <a:srgbClr val="FF0066"/>
                </a:solidFill>
                <a:latin typeface="Andalus" panose="02020603050405020304" pitchFamily="18" charset="-78"/>
                <a:cs typeface="Andalus" panose="02020603050405020304" pitchFamily="18" charset="-78"/>
              </a:rPr>
            </a:br>
            <a:r>
              <a:rPr lang="ar-EG" sz="7200" dirty="0">
                <a:solidFill>
                  <a:srgbClr val="FF0066"/>
                </a:solidFill>
                <a:latin typeface="Andalus" panose="02020603050405020304" pitchFamily="18" charset="-78"/>
                <a:cs typeface="Andalus" panose="02020603050405020304" pitchFamily="18" charset="-78"/>
              </a:rPr>
              <a:t/>
            </a:r>
            <a:br>
              <a:rPr lang="ar-EG" sz="7200" dirty="0">
                <a:solidFill>
                  <a:srgbClr val="FF0066"/>
                </a:solidFill>
                <a:latin typeface="Andalus" panose="02020603050405020304" pitchFamily="18" charset="-78"/>
                <a:cs typeface="Andalus" panose="02020603050405020304" pitchFamily="18" charset="-78"/>
              </a:rPr>
            </a:br>
            <a:r>
              <a:rPr lang="ar-EG" sz="7200" dirty="0">
                <a:solidFill>
                  <a:srgbClr val="FF0066"/>
                </a:solidFill>
                <a:latin typeface="Andalus" panose="02020603050405020304" pitchFamily="18" charset="-78"/>
                <a:cs typeface="Andalus" panose="02020603050405020304" pitchFamily="18" charset="-78"/>
              </a:rPr>
              <a:t>أ.د/ أشرف سيد محمد حسن</a:t>
            </a:r>
            <a:r>
              <a:rPr lang="ar-EG" sz="6600" dirty="0"/>
              <a:t> </a:t>
            </a:r>
            <a:br>
              <a:rPr lang="ar-EG" sz="6600" dirty="0"/>
            </a:br>
            <a:endParaRPr lang="en-US" sz="7200" dirty="0"/>
          </a:p>
        </p:txBody>
      </p:sp>
    </p:spTree>
    <p:extLst>
      <p:ext uri="{BB962C8B-B14F-4D97-AF65-F5344CB8AC3E}">
        <p14:creationId xmlns:p14="http://schemas.microsoft.com/office/powerpoint/2010/main" val="320494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309DA3-A7A4-4827-9806-8E4428C413F2}"/>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0F448C9C-5CC8-41EB-A1DE-2DC2E7F93778}"/>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81B0993B-A820-4122-8CEF-FD202E72FC5F}"/>
              </a:ext>
            </a:extLst>
          </p:cNvPr>
          <p:cNvSpPr>
            <a:spLocks noGrp="1"/>
          </p:cNvSpPr>
          <p:nvPr>
            <p:ph sz="half" idx="2"/>
          </p:nvPr>
        </p:nvSpPr>
        <p:spPr/>
        <p:txBody>
          <a:bodyPr/>
          <a:lstStyle/>
          <a:p>
            <a:pPr>
              <a:defRPr/>
            </a:pPr>
            <a:endParaRPr lang="en-US"/>
          </a:p>
        </p:txBody>
      </p:sp>
      <p:pic>
        <p:nvPicPr>
          <p:cNvPr id="69637" name="irc_mi" descr="Image result for ‫كنيسة ايا صوفيا‬‎">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905000"/>
            <a:ext cx="80041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50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6810CF-A96C-4933-B458-EF8C9D862CC6}"/>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BE3CCC21-B307-4930-B235-366FF6C094FF}"/>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13308255-563F-4277-AEDA-43B433192A19}"/>
              </a:ext>
            </a:extLst>
          </p:cNvPr>
          <p:cNvSpPr>
            <a:spLocks noGrp="1"/>
          </p:cNvSpPr>
          <p:nvPr>
            <p:ph sz="half" idx="2"/>
          </p:nvPr>
        </p:nvSpPr>
        <p:spPr/>
        <p:txBody>
          <a:bodyPr/>
          <a:lstStyle/>
          <a:p>
            <a:pPr>
              <a:defRPr/>
            </a:pPr>
            <a:endParaRPr lang="en-US"/>
          </a:p>
        </p:txBody>
      </p:sp>
      <p:pic>
        <p:nvPicPr>
          <p:cNvPr id="70661" name="irc_mi" descr="Image result for ‫كنيسة ايا صوفيا‬‎">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690688"/>
            <a:ext cx="8004175"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051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1F5E3-DC5F-4B41-8D4B-9C1AA8526C9D}"/>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8BD0F559-6119-4CDE-A656-36FDA3C039AD}"/>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B1A643F5-2320-4FB4-921E-0F7FC4B83E23}"/>
              </a:ext>
            </a:extLst>
          </p:cNvPr>
          <p:cNvSpPr>
            <a:spLocks noGrp="1"/>
          </p:cNvSpPr>
          <p:nvPr>
            <p:ph sz="half" idx="2"/>
          </p:nvPr>
        </p:nvSpPr>
        <p:spPr/>
        <p:txBody>
          <a:bodyPr/>
          <a:lstStyle/>
          <a:p>
            <a:pPr>
              <a:defRPr/>
            </a:pPr>
            <a:endParaRPr lang="en-US"/>
          </a:p>
        </p:txBody>
      </p:sp>
      <p:pic>
        <p:nvPicPr>
          <p:cNvPr id="71685" name="irc_mi"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1690689"/>
            <a:ext cx="52006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1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06BDFC-75C3-4DA2-BB12-F21BB36DFEC0}"/>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F14C5F2E-6D35-4D6C-8490-64FFC68536E0}"/>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8A93EC72-31BD-4700-9382-C409A05ACCFD}"/>
              </a:ext>
            </a:extLst>
          </p:cNvPr>
          <p:cNvSpPr>
            <a:spLocks noGrp="1"/>
          </p:cNvSpPr>
          <p:nvPr>
            <p:ph sz="half" idx="2"/>
          </p:nvPr>
        </p:nvSpPr>
        <p:spPr/>
        <p:txBody>
          <a:bodyPr/>
          <a:lstStyle/>
          <a:p>
            <a:pPr>
              <a:defRPr/>
            </a:pPr>
            <a:endParaRPr lang="en-US"/>
          </a:p>
        </p:txBody>
      </p:sp>
      <p:pic>
        <p:nvPicPr>
          <p:cNvPr id="72709" name="irc_mi" descr="Image result for ‫كنيسة ايا صوفيا‬‎">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1"/>
            <a:ext cx="7848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475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2F6166-9186-4038-8251-A51E11173675}"/>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DCC36C4D-175A-4DF5-9CF2-A4057C1907A2}"/>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98AD5BC2-EB02-47BE-AD5F-F1F096343407}"/>
              </a:ext>
            </a:extLst>
          </p:cNvPr>
          <p:cNvSpPr>
            <a:spLocks noGrp="1"/>
          </p:cNvSpPr>
          <p:nvPr>
            <p:ph sz="half" idx="2"/>
          </p:nvPr>
        </p:nvSpPr>
        <p:spPr/>
        <p:txBody>
          <a:bodyPr/>
          <a:lstStyle/>
          <a:p>
            <a:pPr>
              <a:defRPr/>
            </a:pPr>
            <a:endParaRPr lang="en-US"/>
          </a:p>
        </p:txBody>
      </p:sp>
      <p:pic>
        <p:nvPicPr>
          <p:cNvPr id="73733" name="irc_mi" descr="Image result for ‫كنيسة ايا صوفيا‬‎">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905001"/>
            <a:ext cx="80041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56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4DE6C7-F4E2-4890-AB56-F27627289DE0}"/>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62A7B0C6-D9B0-4F35-99E5-A06A942F0154}"/>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DB0B0286-1535-496A-9B78-27DC07DCE0B3}"/>
              </a:ext>
            </a:extLst>
          </p:cNvPr>
          <p:cNvSpPr>
            <a:spLocks noGrp="1"/>
          </p:cNvSpPr>
          <p:nvPr>
            <p:ph sz="half" idx="2"/>
          </p:nvPr>
        </p:nvSpPr>
        <p:spPr/>
        <p:txBody>
          <a:bodyPr/>
          <a:lstStyle/>
          <a:p>
            <a:pPr>
              <a:defRPr/>
            </a:pPr>
            <a:endParaRPr lang="en-US"/>
          </a:p>
        </p:txBody>
      </p:sp>
      <p:pic>
        <p:nvPicPr>
          <p:cNvPr id="74757" name="irc_mi" descr="Image result for ‫مسجد محمد علي‬‎">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76401"/>
            <a:ext cx="67056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05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BB29B-9A68-4265-BA6A-176152046070}"/>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DA313373-F39E-40EE-B548-CFC9754EC452}"/>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58FB2CA2-A6D3-437A-9421-6B7B2E9574D0}"/>
              </a:ext>
            </a:extLst>
          </p:cNvPr>
          <p:cNvSpPr>
            <a:spLocks noGrp="1"/>
          </p:cNvSpPr>
          <p:nvPr>
            <p:ph sz="half" idx="2"/>
          </p:nvPr>
        </p:nvSpPr>
        <p:spPr/>
        <p:txBody>
          <a:bodyPr/>
          <a:lstStyle/>
          <a:p>
            <a:pPr>
              <a:defRPr/>
            </a:pPr>
            <a:endParaRPr lang="en-US"/>
          </a:p>
        </p:txBody>
      </p:sp>
      <p:pic>
        <p:nvPicPr>
          <p:cNvPr id="75781" name="Picture 4" descr="https://upload.wikimedia.org/wikipedia/ar/0/06/Plan_of_Muhammad_Ali_Mos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7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119EE1-33E3-4693-9482-B5DB4089F43D}"/>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FF82F39E-6A0C-4463-8A3F-ED78ED9177C3}"/>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95FE48CD-2BC4-42BD-AC8E-B43F42033470}"/>
              </a:ext>
            </a:extLst>
          </p:cNvPr>
          <p:cNvSpPr>
            <a:spLocks noGrp="1"/>
          </p:cNvSpPr>
          <p:nvPr>
            <p:ph sz="half" idx="2"/>
          </p:nvPr>
        </p:nvSpPr>
        <p:spPr/>
        <p:txBody>
          <a:bodyPr/>
          <a:lstStyle/>
          <a:p>
            <a:pPr>
              <a:defRPr/>
            </a:pPr>
            <a:endParaRPr lang="en-US"/>
          </a:p>
        </p:txBody>
      </p:sp>
      <p:pic>
        <p:nvPicPr>
          <p:cNvPr id="76805" name="irc_mi" descr="Image result for ‫مسجد محمد علي‬‎">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81188"/>
            <a:ext cx="78486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62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2AEF2-D525-43A5-BF0C-3D5BF8005D29}"/>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F95C4CB3-457D-44BB-93AB-A6D8B0128997}"/>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EA384BE5-82C2-4A85-B196-8FB145262D5D}"/>
              </a:ext>
            </a:extLst>
          </p:cNvPr>
          <p:cNvSpPr>
            <a:spLocks noGrp="1"/>
          </p:cNvSpPr>
          <p:nvPr>
            <p:ph sz="half" idx="2"/>
          </p:nvPr>
        </p:nvSpPr>
        <p:spPr/>
        <p:txBody>
          <a:bodyPr/>
          <a:lstStyle/>
          <a:p>
            <a:pPr>
              <a:defRPr/>
            </a:pPr>
            <a:endParaRPr lang="en-US"/>
          </a:p>
        </p:txBody>
      </p:sp>
      <p:pic>
        <p:nvPicPr>
          <p:cNvPr id="77829" name="irc_mi" descr="Image result for ‫مسجد محمد علي‬‎">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731963"/>
            <a:ext cx="800417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62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DDE4E2-2B02-4119-B88D-0385BEFA3552}"/>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EC93E9E4-DA77-4E5F-852A-74AC541828F9}"/>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15D1C0D8-3211-4717-9C25-205527447ADE}"/>
              </a:ext>
            </a:extLst>
          </p:cNvPr>
          <p:cNvSpPr>
            <a:spLocks noGrp="1"/>
          </p:cNvSpPr>
          <p:nvPr>
            <p:ph sz="half" idx="2"/>
          </p:nvPr>
        </p:nvSpPr>
        <p:spPr/>
        <p:txBody>
          <a:bodyPr/>
          <a:lstStyle/>
          <a:p>
            <a:pPr>
              <a:defRPr/>
            </a:pPr>
            <a:endParaRPr lang="en-US"/>
          </a:p>
        </p:txBody>
      </p:sp>
      <p:pic>
        <p:nvPicPr>
          <p:cNvPr id="78853" name="irc_mi"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1" y="2128839"/>
            <a:ext cx="8004175"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090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 xmlns:a16="http://schemas.microsoft.com/office/drawing/2014/main" id="{6068A62A-1BE2-49BF-BF29-78167ED59FC3}"/>
              </a:ext>
            </a:extLst>
          </p:cNvPr>
          <p:cNvSpPr>
            <a:spLocks noGrp="1" noRot="1" noChangeArrowheads="1"/>
          </p:cNvSpPr>
          <p:nvPr>
            <p:ph type="title"/>
          </p:nvPr>
        </p:nvSpPr>
        <p:spPr/>
        <p:txBody>
          <a:bodyPr/>
          <a:lstStyle/>
          <a:p>
            <a:pPr algn="ctr" eaLnBrk="1" hangingPunct="1">
              <a:defRPr/>
            </a:pPr>
            <a:r>
              <a:rPr lang="ar-EG" sz="6000" dirty="0">
                <a:solidFill>
                  <a:srgbClr val="7030A0"/>
                </a:solidFill>
              </a:rPr>
              <a:t>التخطيط البيزنطي </a:t>
            </a:r>
            <a:endParaRPr lang="en-US" sz="6000" dirty="0">
              <a:solidFill>
                <a:srgbClr val="7030A0"/>
              </a:solidFill>
            </a:endParaRPr>
          </a:p>
        </p:txBody>
      </p:sp>
      <p:sp>
        <p:nvSpPr>
          <p:cNvPr id="179203" name="Rectangle 3">
            <a:extLst>
              <a:ext uri="{FF2B5EF4-FFF2-40B4-BE49-F238E27FC236}">
                <a16:creationId xmlns="" xmlns:a16="http://schemas.microsoft.com/office/drawing/2014/main" id="{EC0A85D2-79A0-48B5-BBE4-F63696785E06}"/>
              </a:ext>
            </a:extLst>
          </p:cNvPr>
          <p:cNvSpPr>
            <a:spLocks noGrp="1" noRot="1" noChangeArrowheads="1"/>
          </p:cNvSpPr>
          <p:nvPr>
            <p:ph type="body" idx="1"/>
          </p:nvPr>
        </p:nvSpPr>
        <p:spPr>
          <a:xfrm>
            <a:off x="1524000" y="1905000"/>
            <a:ext cx="8845550" cy="4724400"/>
          </a:xfrm>
        </p:spPr>
        <p:txBody>
          <a:bodyPr/>
          <a:lstStyle/>
          <a:p>
            <a:pPr algn="just" eaLnBrk="1" hangingPunct="1">
              <a:lnSpc>
                <a:spcPct val="90000"/>
              </a:lnSpc>
              <a:defRPr/>
            </a:pPr>
            <a:r>
              <a:rPr lang="en-US" sz="2400" b="1" dirty="0">
                <a:solidFill>
                  <a:srgbClr val="00FF00"/>
                </a:solidFill>
              </a:rPr>
              <a:t> </a:t>
            </a:r>
            <a:r>
              <a:rPr lang="ar-EG" sz="2400" b="1" dirty="0">
                <a:solidFill>
                  <a:srgbClr val="00FF00"/>
                </a:solidFill>
              </a:rPr>
              <a:t>وقد جاء تخطيط الكنيسة البيزنطية مربع الشكل علي خلاف تخطيط الكنيسة البازيليكية مستطيلة الشكل، وكان استخدام القباب وأنصاف القباب والأقبية في التسقيف واحدًا من أهم ميزات التخطيط البيزنطي خاصة القبة المركزية، وقد ترتب علي هذه الوسيلة في التسقيف أن حل الإيوان المربع محل الجناح المستطيل في الكنيسة البازيليكية، وأصبح علي كل جوانب المربع ذراع قصير يغطيه قبو وبذلك يصبح مسطح الكنيسة علي شكل الصليب، بحيث يتجه النظر مباشرة في الكنيسة البيزنطية نحو القباب بدلا ً من أن يتجه في الكنيسة البازيليكة نحو الحنية الرئيسية " </a:t>
            </a:r>
            <a:r>
              <a:rPr lang="en-US" sz="2400" b="1" dirty="0">
                <a:solidFill>
                  <a:srgbClr val="00FF00"/>
                </a:solidFill>
              </a:rPr>
              <a:t>Apse </a:t>
            </a:r>
            <a:r>
              <a:rPr lang="ar-EG" sz="2400" b="1" dirty="0">
                <a:solidFill>
                  <a:srgbClr val="00FF00"/>
                </a:solidFill>
              </a:rPr>
              <a:t>" </a:t>
            </a:r>
          </a:p>
          <a:p>
            <a:pPr algn="just" eaLnBrk="1" hangingPunct="1">
              <a:lnSpc>
                <a:spcPct val="90000"/>
              </a:lnSpc>
              <a:defRPr/>
            </a:pPr>
            <a:r>
              <a:rPr lang="ar-EG" sz="2400" b="1" dirty="0">
                <a:solidFill>
                  <a:srgbClr val="00FF00"/>
                </a:solidFill>
              </a:rPr>
              <a:t>ولقد كان هذا الأساس للعمارة البيزنطية في استعمال القباب الكروية والعقود النصف دائرية في تحديد الفراغات الداخلية من أعلي، وتوزيع قوة الضغط الهائلة الناتجة من ذلك في تلك الحلقة من القباب والعقود والأعمدة والحوائط . وبالتالي التطلع للمبني البيزنطي من الخارج يعطي نظرة مريحة للعين في تدرج واضح من أسفل إلي أعلي، وغالبًا ما يكون هذا التدرج ثلاثيًا بمعني أنه يبدأ من أسفل بالحائط يليه القباب الضحلة وأنصاف القباب والأقبية، لينتهي المبني بتلك القبة المركزية الشاهقة الارتفاع.</a:t>
            </a:r>
          </a:p>
        </p:txBody>
      </p:sp>
    </p:spTree>
    <p:extLst>
      <p:ext uri="{BB962C8B-B14F-4D97-AF65-F5344CB8AC3E}">
        <p14:creationId xmlns:p14="http://schemas.microsoft.com/office/powerpoint/2010/main" val="102713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 xmlns:a16="http://schemas.microsoft.com/office/drawing/2014/main" id="{CEDABD6F-6559-429B-A080-168C84917AE8}"/>
              </a:ext>
            </a:extLst>
          </p:cNvPr>
          <p:cNvSpPr>
            <a:spLocks noGrp="1" noRot="1" noChangeArrowheads="1"/>
          </p:cNvSpPr>
          <p:nvPr>
            <p:ph type="title"/>
          </p:nvPr>
        </p:nvSpPr>
        <p:spPr/>
        <p:txBody>
          <a:bodyPr/>
          <a:lstStyle/>
          <a:p>
            <a:pPr algn="ctr" eaLnBrk="1" hangingPunct="1">
              <a:defRPr/>
            </a:pPr>
            <a:r>
              <a:rPr lang="ar-EG" sz="8000" dirty="0">
                <a:solidFill>
                  <a:srgbClr val="00B0F0"/>
                </a:solidFill>
              </a:rPr>
              <a:t>التخطيط القبطي </a:t>
            </a:r>
            <a:endParaRPr lang="en-US" sz="8000" dirty="0">
              <a:solidFill>
                <a:srgbClr val="00B0F0"/>
              </a:solidFill>
            </a:endParaRPr>
          </a:p>
        </p:txBody>
      </p:sp>
      <p:sp>
        <p:nvSpPr>
          <p:cNvPr id="184323" name="Rectangle 3">
            <a:extLst>
              <a:ext uri="{FF2B5EF4-FFF2-40B4-BE49-F238E27FC236}">
                <a16:creationId xmlns="" xmlns:a16="http://schemas.microsoft.com/office/drawing/2014/main" id="{A190C7C5-F59D-4009-941E-178DD70D91F0}"/>
              </a:ext>
            </a:extLst>
          </p:cNvPr>
          <p:cNvSpPr>
            <a:spLocks noGrp="1" noRot="1" noChangeArrowheads="1"/>
          </p:cNvSpPr>
          <p:nvPr>
            <p:ph type="body" idx="1"/>
          </p:nvPr>
        </p:nvSpPr>
        <p:spPr/>
        <p:txBody>
          <a:bodyPr/>
          <a:lstStyle/>
          <a:p>
            <a:pPr algn="just" eaLnBrk="1" hangingPunct="1">
              <a:lnSpc>
                <a:spcPct val="90000"/>
              </a:lnSpc>
              <a:defRPr/>
            </a:pPr>
            <a:r>
              <a:rPr lang="ar-EG" b="1" dirty="0"/>
              <a:t>لم يأت التخطيط القبطي من فراغ بل جاءت ملامحه من أسس التخطيط البازيليكي وكذا البيزنطي ، فإن مجمل التخطط القبطي يتميز بالاستطالة فهذه الميزه من التخططي البازيليكي أما كثرة استخدام القباب فقد جاءت من أسس التخطط البيزنطي </a:t>
            </a:r>
          </a:p>
          <a:p>
            <a:pPr algn="just" eaLnBrk="1" hangingPunct="1">
              <a:lnSpc>
                <a:spcPct val="90000"/>
              </a:lnSpc>
              <a:defRPr/>
            </a:pPr>
            <a:r>
              <a:rPr lang="ar-EG" b="1" dirty="0"/>
              <a:t>وبذلك أصبحنا نري كنيسة مستطيلة ذات صحن مغطىبتسع قباب أو مايقل أو يزيد عن هذا العدد ، </a:t>
            </a:r>
          </a:p>
          <a:p>
            <a:pPr algn="just" eaLnBrk="1" hangingPunct="1">
              <a:lnSpc>
                <a:spcPct val="90000"/>
              </a:lnSpc>
              <a:defRPr/>
            </a:pPr>
            <a:r>
              <a:rPr lang="ar-EG" b="1" dirty="0"/>
              <a:t>لقد شاع هذا التخطيط في كافة أنحاء مصر ، وقد انتشر في القرنيين  18  ،19 م  إذ نجده في كنيسة مارمينا بكفر الزيات وكنيسة  مار جرجس بمحلة مرحوم بطنطا وكنيسة أبانوب بسمنود وغيرها </a:t>
            </a:r>
          </a:p>
          <a:p>
            <a:pPr algn="just" eaLnBrk="1" hangingPunct="1">
              <a:lnSpc>
                <a:spcPct val="90000"/>
              </a:lnSpc>
              <a:defRPr/>
            </a:pPr>
            <a:endParaRPr lang="en-US" b="1" dirty="0"/>
          </a:p>
        </p:txBody>
      </p:sp>
    </p:spTree>
    <p:extLst>
      <p:ext uri="{BB962C8B-B14F-4D97-AF65-F5344CB8AC3E}">
        <p14:creationId xmlns:p14="http://schemas.microsoft.com/office/powerpoint/2010/main" val="389158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6F953E-1D10-4EA9-8F62-6AD6A2489EED}"/>
              </a:ext>
            </a:extLst>
          </p:cNvPr>
          <p:cNvSpPr>
            <a:spLocks noGrp="1"/>
          </p:cNvSpPr>
          <p:nvPr>
            <p:ph type="title"/>
          </p:nvPr>
        </p:nvSpPr>
        <p:spPr/>
        <p:txBody>
          <a:bodyPr/>
          <a:lstStyle/>
          <a:p>
            <a:pPr eaLnBrk="1" hangingPunct="1">
              <a:defRPr/>
            </a:pPr>
            <a:r>
              <a:rPr lang="ar-EG" dirty="0"/>
              <a:t>كنيسة الملاك غبريال بهور ق 18</a:t>
            </a:r>
            <a:endParaRPr lang="en-US" dirty="0"/>
          </a:p>
        </p:txBody>
      </p:sp>
      <p:pic>
        <p:nvPicPr>
          <p:cNvPr id="80899" name="Picture 8" descr="IMG_72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79" t="632" r="22546"/>
          <a:stretch>
            <a:fillRect/>
          </a:stretch>
        </p:blipFill>
        <p:spPr>
          <a:xfrm>
            <a:off x="3810000" y="1981200"/>
            <a:ext cx="4294188" cy="4191000"/>
          </a:xfrm>
        </p:spPr>
      </p:pic>
    </p:spTree>
    <p:extLst>
      <p:ext uri="{BB962C8B-B14F-4D97-AF65-F5344CB8AC3E}">
        <p14:creationId xmlns:p14="http://schemas.microsoft.com/office/powerpoint/2010/main" val="2685542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a:extLst>
              <a:ext uri="{FF2B5EF4-FFF2-40B4-BE49-F238E27FC236}">
                <a16:creationId xmlns="" xmlns:a16="http://schemas.microsoft.com/office/drawing/2014/main" id="{8F638501-C548-4BB6-B8E8-4331663ABCF8}"/>
              </a:ext>
            </a:extLst>
          </p:cNvPr>
          <p:cNvSpPr>
            <a:spLocks noGrp="1" noRot="1" noChangeArrowheads="1"/>
          </p:cNvSpPr>
          <p:nvPr>
            <p:ph type="title"/>
          </p:nvPr>
        </p:nvSpPr>
        <p:spPr>
          <a:xfrm>
            <a:off x="1271588" y="5715000"/>
            <a:ext cx="9396413" cy="1143000"/>
          </a:xfrm>
        </p:spPr>
        <p:txBody>
          <a:bodyPr>
            <a:normAutofit fontScale="90000"/>
          </a:bodyPr>
          <a:lstStyle/>
          <a:p>
            <a:pPr eaLnBrk="1" hangingPunct="1">
              <a:defRPr/>
            </a:pPr>
            <a:r>
              <a:rPr lang="ar-SA" sz="4000"/>
              <a:t>مسقط افقى لكنيسة الملاك ميخائيل بدير الملاك بالبياضية ق18 : 19 م</a:t>
            </a:r>
            <a:endParaRPr lang="en-US" sz="4000"/>
          </a:p>
        </p:txBody>
      </p:sp>
      <p:pic>
        <p:nvPicPr>
          <p:cNvPr id="81923" name="Picture 6" descr="IMG_72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277" r="6384" b="8102"/>
          <a:stretch>
            <a:fillRect/>
          </a:stretch>
        </p:blipFill>
        <p:spPr>
          <a:xfrm>
            <a:off x="1524000" y="0"/>
            <a:ext cx="9467850" cy="5734050"/>
          </a:xfrm>
        </p:spPr>
      </p:pic>
    </p:spTree>
    <p:extLst>
      <p:ext uri="{BB962C8B-B14F-4D97-AF65-F5344CB8AC3E}">
        <p14:creationId xmlns:p14="http://schemas.microsoft.com/office/powerpoint/2010/main" val="15889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a:extLst>
              <a:ext uri="{FF2B5EF4-FFF2-40B4-BE49-F238E27FC236}">
                <a16:creationId xmlns="" xmlns:a16="http://schemas.microsoft.com/office/drawing/2014/main" id="{64E16403-B381-4EA8-950B-52AFC1D04F31}"/>
              </a:ext>
            </a:extLst>
          </p:cNvPr>
          <p:cNvSpPr>
            <a:spLocks noGrp="1" noRot="1" noChangeArrowheads="1"/>
          </p:cNvSpPr>
          <p:nvPr>
            <p:ph type="title"/>
          </p:nvPr>
        </p:nvSpPr>
        <p:spPr>
          <a:xfrm>
            <a:off x="1271588" y="5715000"/>
            <a:ext cx="9396413" cy="1143000"/>
          </a:xfrm>
        </p:spPr>
        <p:txBody>
          <a:bodyPr>
            <a:normAutofit fontScale="90000"/>
          </a:bodyPr>
          <a:lstStyle/>
          <a:p>
            <a:pPr algn="r" eaLnBrk="1" hangingPunct="1">
              <a:defRPr/>
            </a:pPr>
            <a:r>
              <a:rPr lang="ar-SA" sz="4000" dirty="0"/>
              <a:t>مسقط </a:t>
            </a:r>
            <a:r>
              <a:rPr lang="ar-EG" sz="4000" dirty="0"/>
              <a:t>أ</a:t>
            </a:r>
            <a:r>
              <a:rPr lang="ar-SA" sz="4000" dirty="0"/>
              <a:t>فقى لكنيسة الملاك ميخائيل بدير الملاك بالبياضية ق18 : 19 م</a:t>
            </a:r>
            <a:endParaRPr lang="en-US" sz="4000" dirty="0"/>
          </a:p>
        </p:txBody>
      </p:sp>
      <p:pic>
        <p:nvPicPr>
          <p:cNvPr id="82947" name="Picture 6" descr="IMG_72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277" r="6384" b="8102"/>
          <a:stretch>
            <a:fillRect/>
          </a:stretch>
        </p:blipFill>
        <p:spPr>
          <a:xfrm>
            <a:off x="1524000" y="0"/>
            <a:ext cx="9467850" cy="5734050"/>
          </a:xfrm>
        </p:spPr>
      </p:pic>
    </p:spTree>
    <p:extLst>
      <p:ext uri="{BB962C8B-B14F-4D97-AF65-F5344CB8AC3E}">
        <p14:creationId xmlns:p14="http://schemas.microsoft.com/office/powerpoint/2010/main" val="118596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 xmlns:a16="http://schemas.microsoft.com/office/drawing/2014/main" id="{B4A24E1F-53DE-4D6F-8995-79D84C63313E}"/>
              </a:ext>
            </a:extLst>
          </p:cNvPr>
          <p:cNvSpPr>
            <a:spLocks noGrp="1" noRot="1" noChangeArrowheads="1"/>
          </p:cNvSpPr>
          <p:nvPr>
            <p:ph type="title"/>
          </p:nvPr>
        </p:nvSpPr>
        <p:spPr/>
        <p:txBody>
          <a:bodyPr/>
          <a:lstStyle/>
          <a:p>
            <a:pPr algn="ctr" eaLnBrk="1" hangingPunct="1">
              <a:defRPr/>
            </a:pPr>
            <a:r>
              <a:rPr lang="ar-EG" dirty="0">
                <a:solidFill>
                  <a:srgbClr val="FF0066"/>
                </a:solidFill>
              </a:rPr>
              <a:t>التخطيط الصليبي </a:t>
            </a:r>
            <a:endParaRPr lang="en-US" dirty="0">
              <a:solidFill>
                <a:srgbClr val="FF0066"/>
              </a:solidFill>
            </a:endParaRPr>
          </a:p>
        </p:txBody>
      </p:sp>
      <p:sp>
        <p:nvSpPr>
          <p:cNvPr id="181251" name="Rectangle 3">
            <a:extLst>
              <a:ext uri="{FF2B5EF4-FFF2-40B4-BE49-F238E27FC236}">
                <a16:creationId xmlns="" xmlns:a16="http://schemas.microsoft.com/office/drawing/2014/main" id="{39FAFE14-F96A-4D20-9749-2EE60D0517DE}"/>
              </a:ext>
            </a:extLst>
          </p:cNvPr>
          <p:cNvSpPr>
            <a:spLocks noGrp="1" noRot="1" noChangeArrowheads="1"/>
          </p:cNvSpPr>
          <p:nvPr>
            <p:ph type="body" idx="1"/>
          </p:nvPr>
        </p:nvSpPr>
        <p:spPr>
          <a:xfrm>
            <a:off x="1524000" y="1905000"/>
            <a:ext cx="8845550" cy="4953000"/>
          </a:xfrm>
        </p:spPr>
        <p:txBody>
          <a:bodyPr/>
          <a:lstStyle/>
          <a:p>
            <a:pPr algn="just" eaLnBrk="1" hangingPunct="1">
              <a:lnSpc>
                <a:spcPct val="90000"/>
              </a:lnSpc>
              <a:defRPr/>
            </a:pPr>
            <a:r>
              <a:rPr lang="en-US" dirty="0">
                <a:solidFill>
                  <a:srgbClr val="00FF00"/>
                </a:solidFill>
              </a:rPr>
              <a:t> </a:t>
            </a:r>
            <a:r>
              <a:rPr lang="ar-SA" dirty="0">
                <a:solidFill>
                  <a:srgbClr val="00FF00"/>
                </a:solidFill>
              </a:rPr>
              <a:t>ويتكون تخطيط الكنيسة الصليبية من مستطيلين متقاطعين متساويين في العرض دائمًا وفي الطول أكثر الأحيان، وبذلك تأخذ شكل</a:t>
            </a:r>
            <a:r>
              <a:rPr lang="ar-EG" dirty="0">
                <a:solidFill>
                  <a:srgbClr val="00FF00"/>
                </a:solidFill>
              </a:rPr>
              <a:t> الصليب</a:t>
            </a:r>
            <a:r>
              <a:rPr lang="ar-SA" dirty="0">
                <a:solidFill>
                  <a:srgbClr val="00FF00"/>
                </a:solidFill>
              </a:rPr>
              <a:t> اليوناني، وفي بعض الأمثلة تختلف مقاسات المستطيلين فتأخذ الكنيسة شكل الصليب " اللاتيني " وينتج من تقاطع المستطيلين مربع أوسط 4 يُغطَي بقباب أو أقبية، وقد يحيط بالكنيسة الصليبية من الخارج بعض المباني المختلفة مثل كنيسة سان مارك 5، ويحمل ذلك المبني الصليبي رمزية دينية واضحة تدل علي أهمية ذلك المبني الكنسي في المسيحية، وكذا أهمية الصليب في هذه العقيدة، فهذا الشكل الصليبي جعل الكنيسة كالقلب في جسد المسيحية الكلي التي هي الكنسية</a:t>
            </a:r>
            <a:endParaRPr lang="en-US" b="1" dirty="0">
              <a:solidFill>
                <a:srgbClr val="00FF00"/>
              </a:solidFill>
            </a:endParaRPr>
          </a:p>
        </p:txBody>
      </p:sp>
    </p:spTree>
    <p:extLst>
      <p:ext uri="{BB962C8B-B14F-4D97-AF65-F5344CB8AC3E}">
        <p14:creationId xmlns:p14="http://schemas.microsoft.com/office/powerpoint/2010/main" val="196105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a:extLst>
              <a:ext uri="{FF2B5EF4-FFF2-40B4-BE49-F238E27FC236}">
                <a16:creationId xmlns="" xmlns:a16="http://schemas.microsoft.com/office/drawing/2014/main" id="{4B59221E-15C6-4024-A42F-6E87194A761D}"/>
              </a:ext>
            </a:extLst>
          </p:cNvPr>
          <p:cNvSpPr>
            <a:spLocks noGrp="1" noRot="1" noChangeArrowheads="1"/>
          </p:cNvSpPr>
          <p:nvPr>
            <p:ph type="body" idx="1"/>
          </p:nvPr>
        </p:nvSpPr>
        <p:spPr>
          <a:xfrm>
            <a:off x="1524000" y="0"/>
            <a:ext cx="8845550" cy="6096000"/>
          </a:xfrm>
        </p:spPr>
        <p:txBody>
          <a:bodyPr/>
          <a:lstStyle/>
          <a:p>
            <a:pPr algn="just" eaLnBrk="1" hangingPunct="1">
              <a:defRPr/>
            </a:pPr>
            <a:r>
              <a:rPr lang="en-US" dirty="0">
                <a:solidFill>
                  <a:srgbClr val="7030A0"/>
                </a:solidFill>
              </a:rPr>
              <a:t> </a:t>
            </a:r>
            <a:endParaRPr lang="ar-EG" dirty="0">
              <a:solidFill>
                <a:srgbClr val="7030A0"/>
              </a:solidFill>
            </a:endParaRPr>
          </a:p>
          <a:p>
            <a:pPr algn="just" eaLnBrk="1" hangingPunct="1">
              <a:defRPr/>
            </a:pPr>
            <a:r>
              <a:rPr lang="ar-SA" dirty="0">
                <a:solidFill>
                  <a:srgbClr val="7030A0"/>
                </a:solidFill>
              </a:rPr>
              <a:t>وقد انتشر هذا النمط الكنسي في العمارة القوطية والرومانسيكية بصورة واضحة وعبر مراحلها الفنية والزمنية، أما من الأمثلة الصريحة من كنائس هذا النمط المعماري الكنسي فنجدها في الكنيسة التي كشفت عنها حفائر ذكي سعد التي أجراها في حلوان، وهذه الكنيسة تتكون من أربعة أجنحة تشكل صليبًا حول المربع الأوسط المغطي بقبة منخفضة ، ويرجع البعض هذه الكنيسة إلي فترة حكم عبد العزيز بن عبد الملك بن مروان ( 684: 705م ) . كما توجد كنيسة أخري ذات تخطيط صليبي في دنقلة القديمة بالنوبة وتؤرخ هذه الأخيرة بالفترة ما بين القرنين الثامن والتاسع الميلادي , وتتشابه أيضا مع الكنيستين السابقتين كنيسة الملاك بتاميت بالنوبة ( ق 9م ) كنيسة دير الملاك بقامولا جنوب نقادة ( ق 14م )</a:t>
            </a:r>
            <a:r>
              <a:rPr lang="ar-EG" dirty="0">
                <a:solidFill>
                  <a:srgbClr val="7030A0"/>
                </a:solidFill>
              </a:rPr>
              <a:t> .</a:t>
            </a:r>
            <a:endParaRPr lang="en-US" b="1" dirty="0">
              <a:solidFill>
                <a:srgbClr val="7030A0"/>
              </a:solidFill>
            </a:endParaRPr>
          </a:p>
        </p:txBody>
      </p:sp>
    </p:spTree>
    <p:extLst>
      <p:ext uri="{BB962C8B-B14F-4D97-AF65-F5344CB8AC3E}">
        <p14:creationId xmlns:p14="http://schemas.microsoft.com/office/powerpoint/2010/main" val="101689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scan0005"/>
          <p:cNvPicPr>
            <a:picLocks noGrp="1" noChangeAspect="1" noChangeArrowheads="1"/>
          </p:cNvPicPr>
          <p:nvPr>
            <p:ph/>
          </p:nvPr>
        </p:nvPicPr>
        <p:blipFill>
          <a:blip r:embed="rId2">
            <a:extLst>
              <a:ext uri="{28A0092B-C50C-407E-A947-70E740481C1C}">
                <a14:useLocalDpi xmlns:a14="http://schemas.microsoft.com/office/drawing/2010/main" val="0"/>
              </a:ext>
            </a:extLst>
          </a:blip>
          <a:srcRect b="22873"/>
          <a:stretch>
            <a:fillRect/>
          </a:stretch>
        </p:blipFill>
        <p:spPr>
          <a:xfrm>
            <a:off x="3048000" y="0"/>
            <a:ext cx="6400800" cy="6553200"/>
          </a:xfrm>
        </p:spPr>
      </p:pic>
    </p:spTree>
    <p:extLst>
      <p:ext uri="{BB962C8B-B14F-4D97-AF65-F5344CB8AC3E}">
        <p14:creationId xmlns:p14="http://schemas.microsoft.com/office/powerpoint/2010/main" val="615940825"/>
      </p:ext>
    </p:extLst>
  </p:cSld>
  <p:clrMapOvr>
    <a:masterClrMapping/>
  </p:clrMapOvr>
  <p:transition>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117"/>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15494" r="15492"/>
          <a:stretch>
            <a:fillRect/>
          </a:stretch>
        </p:blipFill>
        <p:spPr>
          <a:xfrm>
            <a:off x="1524000" y="0"/>
            <a:ext cx="4800600" cy="3200400"/>
          </a:xfrm>
        </p:spPr>
      </p:pic>
      <p:pic>
        <p:nvPicPr>
          <p:cNvPr id="87043" name="Picture 7" descr="14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81601" y="3657601"/>
            <a:ext cx="4581525" cy="2576513"/>
          </a:xfrm>
        </p:spPr>
      </p:pic>
      <p:pic>
        <p:nvPicPr>
          <p:cNvPr id="87044" name="Picture 12" descr="136"/>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a:xfrm>
            <a:off x="6248400" y="0"/>
            <a:ext cx="4419600" cy="2438400"/>
          </a:xfrm>
        </p:spPr>
      </p:pic>
    </p:spTree>
    <p:extLst>
      <p:ext uri="{BB962C8B-B14F-4D97-AF65-F5344CB8AC3E}">
        <p14:creationId xmlns:p14="http://schemas.microsoft.com/office/powerpoint/2010/main" val="2835235962"/>
      </p:ext>
    </p:extLst>
  </p:cSld>
  <p:clrMapOvr>
    <a:masterClrMapping/>
  </p:clrMapOvr>
  <p:transition>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5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33600" y="1143000"/>
            <a:ext cx="3200400" cy="5257800"/>
          </a:xfrm>
        </p:spPr>
      </p:pic>
      <p:pic>
        <p:nvPicPr>
          <p:cNvPr id="88067" name="Picture 14" descr="7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42001" y="0"/>
            <a:ext cx="4562475" cy="5105400"/>
          </a:xfrm>
        </p:spPr>
      </p:pic>
    </p:spTree>
    <p:extLst>
      <p:ext uri="{BB962C8B-B14F-4D97-AF65-F5344CB8AC3E}">
        <p14:creationId xmlns:p14="http://schemas.microsoft.com/office/powerpoint/2010/main" val="418019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5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33626" y="0"/>
            <a:ext cx="3305175" cy="6096000"/>
          </a:xfrm>
        </p:spPr>
      </p:pic>
      <p:pic>
        <p:nvPicPr>
          <p:cNvPr id="89091" name="Picture 8" descr="7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1" y="1447801"/>
            <a:ext cx="4232275" cy="5133975"/>
          </a:xfrm>
        </p:spPr>
      </p:pic>
    </p:spTree>
    <p:extLst>
      <p:ext uri="{BB962C8B-B14F-4D97-AF65-F5344CB8AC3E}">
        <p14:creationId xmlns:p14="http://schemas.microsoft.com/office/powerpoint/2010/main" val="71363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a:extLst>
              <a:ext uri="{FF2B5EF4-FFF2-40B4-BE49-F238E27FC236}">
                <a16:creationId xmlns="" xmlns:a16="http://schemas.microsoft.com/office/drawing/2014/main" id="{7B9E2850-9357-4229-BB27-FC446588B721}"/>
              </a:ext>
            </a:extLst>
          </p:cNvPr>
          <p:cNvSpPr>
            <a:spLocks noGrp="1" noRot="1" noChangeArrowheads="1"/>
          </p:cNvSpPr>
          <p:nvPr>
            <p:ph type="body" idx="1"/>
          </p:nvPr>
        </p:nvSpPr>
        <p:spPr>
          <a:xfrm>
            <a:off x="1524000" y="228600"/>
            <a:ext cx="8845550" cy="5867400"/>
          </a:xfrm>
        </p:spPr>
        <p:txBody>
          <a:bodyPr>
            <a:normAutofit lnSpcReduction="10000"/>
          </a:bodyPr>
          <a:lstStyle/>
          <a:p>
            <a:pPr algn="just" eaLnBrk="1" hangingPunct="1">
              <a:defRPr/>
            </a:pPr>
            <a:endParaRPr lang="ar-EG" b="1" dirty="0">
              <a:solidFill>
                <a:schemeClr val="tx1">
                  <a:lumMod val="65000"/>
                </a:schemeClr>
              </a:solidFill>
            </a:endParaRPr>
          </a:p>
          <a:p>
            <a:pPr algn="just" eaLnBrk="1" hangingPunct="1">
              <a:defRPr/>
            </a:pPr>
            <a:r>
              <a:rPr lang="ar-EG" b="1" dirty="0">
                <a:solidFill>
                  <a:schemeClr val="tx1">
                    <a:lumMod val="65000"/>
                  </a:schemeClr>
                </a:solidFill>
              </a:rPr>
              <a:t>ويعد من أبرز مميزات الكنيسة البيزنطية بوجه عام كثرة استخدام الزخارف الداخلية والخارجية، لاسيما الفسيفساء والرخام، والتي تمثل بعض الموضوعات الدينية المسيحية </a:t>
            </a:r>
          </a:p>
          <a:p>
            <a:pPr algn="just" eaLnBrk="1" hangingPunct="1">
              <a:defRPr/>
            </a:pPr>
            <a:r>
              <a:rPr lang="ar-EG" b="1" dirty="0">
                <a:solidFill>
                  <a:schemeClr val="tx1">
                    <a:lumMod val="65000"/>
                  </a:schemeClr>
                </a:solidFill>
              </a:rPr>
              <a:t>وتعد كنيسة أيا صوفيا واحدًة من أهم المعالم الباقية والتي تحمل السمات العامة لهذا التخطيط فهي ذات تخطيط مربع الشكل يتوسط أضلاع الصليب ويحيط بها أربعة إيوانات في الجهات الأربعة والمساحة الوسطي مغطاة بقبة شاهقة ترتكز علي أنصاف القباب في الناحيتين الشرقية والغربية وتغطي كل من الإيوانيين الشرقي والغربي، كما ترتكز هذه القبة في ناحيتها الشمالية والجنوبية علي عقود متقاطعة تغطي أيضًا مساحة الإيوانيين </a:t>
            </a:r>
            <a:endParaRPr lang="en-US" b="1" dirty="0">
              <a:solidFill>
                <a:schemeClr val="tx1">
                  <a:lumMod val="65000"/>
                </a:schemeClr>
              </a:solidFill>
            </a:endParaRPr>
          </a:p>
          <a:p>
            <a:pPr algn="just" eaLnBrk="1" hangingPunct="1">
              <a:defRPr/>
            </a:pPr>
            <a:r>
              <a:rPr lang="ar-EG" b="1" dirty="0">
                <a:solidFill>
                  <a:schemeClr val="tx1">
                    <a:lumMod val="65000"/>
                  </a:schemeClr>
                </a:solidFill>
              </a:rPr>
              <a:t>وتعتبر كنيسة الظهورالاسقفية ببورسعيد والتي ترجع الي أوخر القرن تاسع عشر النموذج الوحيد المكتشف والذي يحمل سمات هذه التخطط بصوره واضحة </a:t>
            </a:r>
            <a:r>
              <a:rPr lang="en-US" b="1" dirty="0">
                <a:solidFill>
                  <a:schemeClr val="tx1">
                    <a:lumMod val="65000"/>
                  </a:schemeClr>
                </a:solidFill>
              </a:rPr>
              <a:t/>
            </a:r>
            <a:br>
              <a:rPr lang="en-US" b="1" dirty="0">
                <a:solidFill>
                  <a:schemeClr val="tx1">
                    <a:lumMod val="65000"/>
                  </a:schemeClr>
                </a:solidFill>
              </a:rPr>
            </a:br>
            <a:endParaRPr lang="en-US" b="1" dirty="0">
              <a:solidFill>
                <a:schemeClr val="tx1">
                  <a:lumMod val="65000"/>
                </a:schemeClr>
              </a:solidFill>
            </a:endParaRPr>
          </a:p>
          <a:p>
            <a:pPr algn="just" eaLnBrk="1" hangingPunct="1">
              <a:buFont typeface="Wingdings" panose="05000000000000000000" pitchFamily="2" charset="2"/>
              <a:buNone/>
              <a:defRPr/>
            </a:pPr>
            <a:endParaRPr lang="en-US" b="1" dirty="0">
              <a:solidFill>
                <a:schemeClr val="tx1">
                  <a:lumMod val="65000"/>
                </a:schemeClr>
              </a:solidFill>
            </a:endParaRPr>
          </a:p>
          <a:p>
            <a:pPr algn="just" eaLnBrk="1" hangingPunct="1">
              <a:buFont typeface="Wingdings" panose="05000000000000000000" pitchFamily="2" charset="2"/>
              <a:buNone/>
              <a:defRPr/>
            </a:pPr>
            <a:endParaRPr lang="en-US" b="1" dirty="0">
              <a:solidFill>
                <a:schemeClr val="tx1">
                  <a:lumMod val="65000"/>
                </a:schemeClr>
              </a:solidFill>
            </a:endParaRPr>
          </a:p>
        </p:txBody>
      </p:sp>
    </p:spTree>
    <p:extLst>
      <p:ext uri="{BB962C8B-B14F-4D97-AF65-F5344CB8AC3E}">
        <p14:creationId xmlns:p14="http://schemas.microsoft.com/office/powerpoint/2010/main" val="403948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971ED3-A233-4BCB-BD05-30BCA6B7CA41}"/>
              </a:ext>
            </a:extLst>
          </p:cNvPr>
          <p:cNvSpPr>
            <a:spLocks noGrp="1"/>
          </p:cNvSpPr>
          <p:nvPr>
            <p:ph type="title"/>
          </p:nvPr>
        </p:nvSpPr>
        <p:spPr/>
        <p:txBody>
          <a:bodyPr/>
          <a:lstStyle/>
          <a:p>
            <a:pPr>
              <a:defRPr/>
            </a:pPr>
            <a:endParaRPr lang="en-US"/>
          </a:p>
        </p:txBody>
      </p:sp>
      <p:graphicFrame>
        <p:nvGraphicFramePr>
          <p:cNvPr id="5" name="Content Placeholder 4">
            <a:extLst>
              <a:ext uri="{FF2B5EF4-FFF2-40B4-BE49-F238E27FC236}">
                <a16:creationId xmlns="" xmlns:a16="http://schemas.microsoft.com/office/drawing/2014/main" id="{DD3F9EAE-4647-4AAA-BCC4-0E66B0BEF896}"/>
              </a:ext>
            </a:extLst>
          </p:cNvPr>
          <p:cNvGraphicFramePr>
            <a:graphicFrameLocks noGrp="1"/>
          </p:cNvGraphicFramePr>
          <p:nvPr>
            <p:ph sz="half" idx="1"/>
          </p:nvPr>
        </p:nvGraphicFramePr>
        <p:xfrm>
          <a:off x="2362201" y="1905000"/>
          <a:ext cx="3927475"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0116" name="Content Placeholder 5"/>
          <p:cNvPicPr>
            <a:picLocks noGrp="1" noChangeAspect="1" noChangeArrowheads="1"/>
          </p:cNvPicPr>
          <p:nvPr>
            <p:ph sz="half" idx="2"/>
          </p:nvPr>
        </p:nvPicPr>
        <p:blipFill>
          <a:blip r:embed="rId7" cstate="print">
            <a:extLst>
              <a:ext uri="{28A0092B-C50C-407E-A947-70E740481C1C}">
                <a14:useLocalDpi xmlns:a14="http://schemas.microsoft.com/office/drawing/2010/main" val="0"/>
              </a:ext>
            </a:extLst>
          </a:blip>
          <a:srcRect/>
          <a:stretch>
            <a:fillRect/>
          </a:stretch>
        </p:blipFill>
        <p:spPr>
          <a:xfrm>
            <a:off x="6926263" y="1905000"/>
            <a:ext cx="2959100" cy="4191000"/>
          </a:xfrm>
        </p:spPr>
      </p:pic>
    </p:spTree>
    <p:extLst>
      <p:ext uri="{BB962C8B-B14F-4D97-AF65-F5344CB8AC3E}">
        <p14:creationId xmlns:p14="http://schemas.microsoft.com/office/powerpoint/2010/main" val="2327603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1" name="Rectangle 7">
            <a:extLst>
              <a:ext uri="{FF2B5EF4-FFF2-40B4-BE49-F238E27FC236}">
                <a16:creationId xmlns="" xmlns:a16="http://schemas.microsoft.com/office/drawing/2014/main" id="{4657CE8D-559F-4704-98D0-05B71926D803}"/>
              </a:ext>
            </a:extLst>
          </p:cNvPr>
          <p:cNvSpPr>
            <a:spLocks noGrp="1" noRot="1" noChangeArrowheads="1"/>
          </p:cNvSpPr>
          <p:nvPr>
            <p:ph type="title"/>
          </p:nvPr>
        </p:nvSpPr>
        <p:spPr/>
        <p:txBody>
          <a:bodyPr/>
          <a:lstStyle/>
          <a:p>
            <a:pPr algn="ctr" eaLnBrk="1" hangingPunct="1">
              <a:defRPr/>
            </a:pPr>
            <a:r>
              <a:rPr lang="ar-EG" dirty="0"/>
              <a:t>التخطيط الصليبي </a:t>
            </a:r>
            <a:endParaRPr lang="en-US" dirty="0"/>
          </a:p>
        </p:txBody>
      </p:sp>
      <p:sp>
        <p:nvSpPr>
          <p:cNvPr id="205827" name="Rectangle 3">
            <a:extLst>
              <a:ext uri="{FF2B5EF4-FFF2-40B4-BE49-F238E27FC236}">
                <a16:creationId xmlns="" xmlns:a16="http://schemas.microsoft.com/office/drawing/2014/main" id="{BAB0B04F-643C-4AFF-85DD-B9671B9D3861}"/>
              </a:ext>
            </a:extLst>
          </p:cNvPr>
          <p:cNvSpPr>
            <a:spLocks noGrp="1" noRot="1" noChangeArrowheads="1"/>
          </p:cNvSpPr>
          <p:nvPr>
            <p:ph type="body" sz="half" idx="1"/>
          </p:nvPr>
        </p:nvSpPr>
        <p:spPr/>
        <p:txBody>
          <a:bodyPr/>
          <a:lstStyle/>
          <a:p>
            <a:pPr algn="just" eaLnBrk="1" hangingPunct="1">
              <a:defRPr/>
            </a:pPr>
            <a:r>
              <a:rPr lang="ar-EG" dirty="0">
                <a:solidFill>
                  <a:srgbClr val="000000"/>
                </a:solidFill>
              </a:rPr>
              <a:t>الكنيسة ذات التخطيط الصليبي </a:t>
            </a:r>
          </a:p>
          <a:p>
            <a:pPr algn="just" eaLnBrk="1" hangingPunct="1">
              <a:defRPr/>
            </a:pPr>
            <a:r>
              <a:rPr lang="ar-EG" dirty="0">
                <a:solidFill>
                  <a:srgbClr val="000000"/>
                </a:solidFill>
              </a:rPr>
              <a:t>يقصد بالكنيسة ذات التخطيط الصليبي الكنيسة التي تتخذ من شكل الصليب هيئة لعمارتها .</a:t>
            </a:r>
          </a:p>
          <a:p>
            <a:pPr algn="just" eaLnBrk="1" hangingPunct="1">
              <a:buFont typeface="Wingdings" panose="05000000000000000000" pitchFamily="2" charset="2"/>
              <a:buNone/>
              <a:defRPr/>
            </a:pPr>
            <a:r>
              <a:rPr lang="ar-EG" dirty="0">
                <a:solidFill>
                  <a:srgbClr val="000000"/>
                </a:solidFill>
              </a:rPr>
              <a:t>ويوجد نوعان من هذا التخطيط كنائس تأخذ شكل الصليب الصريح وأخري لا تأخذ شكل الصليب الصريح........</a:t>
            </a:r>
            <a:endParaRPr lang="en-US" dirty="0"/>
          </a:p>
        </p:txBody>
      </p:sp>
      <p:pic>
        <p:nvPicPr>
          <p:cNvPr id="91140" name="Picture 9" descr="scan001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7272" b="9091"/>
          <a:stretch>
            <a:fillRect/>
          </a:stretch>
        </p:blipFill>
        <p:spPr>
          <a:xfrm>
            <a:off x="6672264" y="1295400"/>
            <a:ext cx="3995737" cy="5257800"/>
          </a:xfrm>
        </p:spPr>
      </p:pic>
    </p:spTree>
    <p:extLst>
      <p:ext uri="{BB962C8B-B14F-4D97-AF65-F5344CB8AC3E}">
        <p14:creationId xmlns:p14="http://schemas.microsoft.com/office/powerpoint/2010/main" val="2098720049"/>
      </p:ext>
    </p:extLst>
  </p:cSld>
  <p:clrMapOvr>
    <a:masterClrMapping/>
  </p:clrMapOvr>
  <p:transition>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77648E-CC4D-4729-8044-333401E7BEB3}"/>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603BA07A-7FE9-43C3-BC27-AFAFCBBC1473}"/>
              </a:ext>
            </a:extLst>
          </p:cNvPr>
          <p:cNvSpPr>
            <a:spLocks noGrp="1"/>
          </p:cNvSpPr>
          <p:nvPr>
            <p:ph sz="half" idx="1"/>
          </p:nvPr>
        </p:nvSpPr>
        <p:spPr/>
        <p:txBody>
          <a:bodyPr/>
          <a:lstStyle/>
          <a:p>
            <a:pPr>
              <a:defRPr/>
            </a:pPr>
            <a:endParaRPr lang="en-US" dirty="0"/>
          </a:p>
        </p:txBody>
      </p:sp>
      <p:sp>
        <p:nvSpPr>
          <p:cNvPr id="4" name="Content Placeholder 3">
            <a:extLst>
              <a:ext uri="{FF2B5EF4-FFF2-40B4-BE49-F238E27FC236}">
                <a16:creationId xmlns="" xmlns:a16="http://schemas.microsoft.com/office/drawing/2014/main" id="{46192A6A-7FC6-420E-B806-47EDFFDD07F6}"/>
              </a:ext>
            </a:extLst>
          </p:cNvPr>
          <p:cNvSpPr>
            <a:spLocks noGrp="1"/>
          </p:cNvSpPr>
          <p:nvPr>
            <p:ph sz="half" idx="2"/>
          </p:nvPr>
        </p:nvSpPr>
        <p:spPr/>
        <p:txBody>
          <a:bodyPr/>
          <a:lstStyle/>
          <a:p>
            <a:pPr>
              <a:defRPr/>
            </a:pPr>
            <a:endParaRPr lang="en-US" dirty="0"/>
          </a:p>
        </p:txBody>
      </p:sp>
      <p:pic>
        <p:nvPicPr>
          <p:cNvPr id="92165"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t="31706" b="38815"/>
          <a:stretch>
            <a:fillRect/>
          </a:stretch>
        </p:blipFill>
        <p:spPr bwMode="auto">
          <a:xfrm>
            <a:off x="152400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738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E440-B065-4B13-93C2-C30581C071C7}"/>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 xmlns:a16="http://schemas.microsoft.com/office/drawing/2014/main" id="{E9D86138-DE41-4CFF-9866-913F7D673680}"/>
              </a:ext>
            </a:extLst>
          </p:cNvPr>
          <p:cNvSpPr>
            <a:spLocks noGrp="1"/>
          </p:cNvSpPr>
          <p:nvPr>
            <p:ph sz="half" idx="1"/>
          </p:nvPr>
        </p:nvSpPr>
        <p:spPr/>
        <p:txBody>
          <a:bodyPr/>
          <a:lstStyle/>
          <a:p>
            <a:pPr>
              <a:defRPr/>
            </a:pPr>
            <a:endParaRPr lang="en-US"/>
          </a:p>
        </p:txBody>
      </p:sp>
      <p:sp>
        <p:nvSpPr>
          <p:cNvPr id="4" name="Content Placeholder 3">
            <a:extLst>
              <a:ext uri="{FF2B5EF4-FFF2-40B4-BE49-F238E27FC236}">
                <a16:creationId xmlns="" xmlns:a16="http://schemas.microsoft.com/office/drawing/2014/main" id="{283CE651-7825-4002-B8E2-2E3ED28BCC2D}"/>
              </a:ext>
            </a:extLst>
          </p:cNvPr>
          <p:cNvSpPr>
            <a:spLocks noGrp="1"/>
          </p:cNvSpPr>
          <p:nvPr>
            <p:ph sz="half" idx="2"/>
          </p:nvPr>
        </p:nvSpPr>
        <p:spPr/>
        <p:txBody>
          <a:bodyPr/>
          <a:lstStyle/>
          <a:p>
            <a:pPr>
              <a:defRPr/>
            </a:pPr>
            <a:endParaRPr lang="en-US"/>
          </a:p>
        </p:txBody>
      </p:sp>
      <p:pic>
        <p:nvPicPr>
          <p:cNvPr id="93189" name="Picture 5"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80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a:extLst>
              <a:ext uri="{FF2B5EF4-FFF2-40B4-BE49-F238E27FC236}">
                <a16:creationId xmlns="" xmlns:a16="http://schemas.microsoft.com/office/drawing/2014/main" id="{6FBAA42F-A59E-4220-B66A-F93BA4A28C72}"/>
              </a:ext>
            </a:extLst>
          </p:cNvPr>
          <p:cNvSpPr>
            <a:spLocks noGrp="1" noRot="1" noChangeArrowheads="1"/>
          </p:cNvSpPr>
          <p:nvPr>
            <p:ph type="title"/>
          </p:nvPr>
        </p:nvSpPr>
        <p:spPr/>
        <p:txBody>
          <a:bodyPr/>
          <a:lstStyle/>
          <a:p>
            <a:pPr algn="ctr" eaLnBrk="1" hangingPunct="1">
              <a:defRPr/>
            </a:pPr>
            <a:r>
              <a:rPr lang="ar-EG"/>
              <a:t>كنيسة الراعي الصالح  بالسويس تخطيط صليبي ق19م </a:t>
            </a:r>
            <a:endParaRPr lang="en-US"/>
          </a:p>
        </p:txBody>
      </p:sp>
      <p:pic>
        <p:nvPicPr>
          <p:cNvPr id="94211" name="Picture 9" descr="Picture000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1828800"/>
            <a:ext cx="4495800" cy="4135438"/>
          </a:xfrm>
        </p:spPr>
      </p:pic>
      <p:pic>
        <p:nvPicPr>
          <p:cNvPr id="94212" name="Picture 10" descr="Picture000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1" y="2286000"/>
            <a:ext cx="4765675" cy="4572000"/>
          </a:xfrm>
        </p:spPr>
      </p:pic>
    </p:spTree>
    <p:extLst>
      <p:ext uri="{BB962C8B-B14F-4D97-AF65-F5344CB8AC3E}">
        <p14:creationId xmlns:p14="http://schemas.microsoft.com/office/powerpoint/2010/main" val="136982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63428-F3AC-44F5-A39C-1DB81F97A82B}"/>
              </a:ext>
            </a:extLst>
          </p:cNvPr>
          <p:cNvSpPr>
            <a:spLocks noGrp="1"/>
          </p:cNvSpPr>
          <p:nvPr>
            <p:ph type="title"/>
          </p:nvPr>
        </p:nvSpPr>
        <p:spPr/>
        <p:txBody>
          <a:bodyPr/>
          <a:lstStyle/>
          <a:p>
            <a:pPr>
              <a:defRPr/>
            </a:pPr>
            <a:endParaRPr lang="en-US"/>
          </a:p>
        </p:txBody>
      </p:sp>
      <p:pic>
        <p:nvPicPr>
          <p:cNvPr id="95235" name="Content Placeholder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46388" y="1905000"/>
            <a:ext cx="6450012" cy="4953000"/>
          </a:xfrm>
        </p:spPr>
      </p:pic>
      <p:sp>
        <p:nvSpPr>
          <p:cNvPr id="4" name="Content Placeholder 3">
            <a:extLst>
              <a:ext uri="{FF2B5EF4-FFF2-40B4-BE49-F238E27FC236}">
                <a16:creationId xmlns="" xmlns:a16="http://schemas.microsoft.com/office/drawing/2014/main" id="{85341845-72F1-45B6-81AF-76BE4C6BFE68}"/>
              </a:ext>
            </a:extLst>
          </p:cNvPr>
          <p:cNvSpPr>
            <a:spLocks noGrp="1"/>
          </p:cNvSpPr>
          <p:nvPr>
            <p:ph sz="half" idx="2"/>
          </p:nvPr>
        </p:nvSpPr>
        <p:spPr>
          <a:xfrm>
            <a:off x="2667000" y="1922463"/>
            <a:ext cx="7361238" cy="4191000"/>
          </a:xfrm>
        </p:spPr>
        <p:txBody>
          <a:bodyPr/>
          <a:lstStyle/>
          <a:p>
            <a:pPr>
              <a:defRPr/>
            </a:pPr>
            <a:endParaRPr lang="en-US" dirty="0"/>
          </a:p>
        </p:txBody>
      </p:sp>
    </p:spTree>
    <p:extLst>
      <p:ext uri="{BB962C8B-B14F-4D97-AF65-F5344CB8AC3E}">
        <p14:creationId xmlns:p14="http://schemas.microsoft.com/office/powerpoint/2010/main" val="245779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6" name="Rectangle 10">
            <a:extLst>
              <a:ext uri="{FF2B5EF4-FFF2-40B4-BE49-F238E27FC236}">
                <a16:creationId xmlns="" xmlns:a16="http://schemas.microsoft.com/office/drawing/2014/main" id="{3B220527-3651-4510-B999-1B8CC5F86E74}"/>
              </a:ext>
            </a:extLst>
          </p:cNvPr>
          <p:cNvSpPr>
            <a:spLocks noGrp="1" noRot="1" noChangeArrowheads="1"/>
          </p:cNvSpPr>
          <p:nvPr>
            <p:ph type="title"/>
          </p:nvPr>
        </p:nvSpPr>
        <p:spPr/>
        <p:txBody>
          <a:bodyPr/>
          <a:lstStyle/>
          <a:p>
            <a:pPr eaLnBrk="1" hangingPunct="1">
              <a:defRPr/>
            </a:pPr>
            <a:r>
              <a:rPr lang="ar-EG" dirty="0"/>
              <a:t>التخطيطات المعمارية غير التقليدية المتكررة </a:t>
            </a:r>
            <a:endParaRPr lang="en-US" dirty="0"/>
          </a:p>
        </p:txBody>
      </p:sp>
      <p:sp>
        <p:nvSpPr>
          <p:cNvPr id="167947" name="Rectangle 11">
            <a:extLst>
              <a:ext uri="{FF2B5EF4-FFF2-40B4-BE49-F238E27FC236}">
                <a16:creationId xmlns="" xmlns:a16="http://schemas.microsoft.com/office/drawing/2014/main" id="{1FD8D7EB-892A-468E-B99E-51031A880006}"/>
              </a:ext>
            </a:extLst>
          </p:cNvPr>
          <p:cNvSpPr>
            <a:spLocks noGrp="1" noRot="1" noChangeArrowheads="1"/>
          </p:cNvSpPr>
          <p:nvPr>
            <p:ph type="body" idx="1"/>
          </p:nvPr>
        </p:nvSpPr>
        <p:spPr/>
        <p:txBody>
          <a:bodyPr/>
          <a:lstStyle/>
          <a:p>
            <a:pPr lvl="1" algn="just" eaLnBrk="1" hangingPunct="1">
              <a:lnSpc>
                <a:spcPct val="80000"/>
              </a:lnSpc>
              <a:defRPr/>
            </a:pPr>
            <a:r>
              <a:rPr lang="ar-EG" sz="4000" b="1" dirty="0"/>
              <a:t>أولا :- الكنيسة ذات المربع الأوسط :</a:t>
            </a:r>
          </a:p>
          <a:p>
            <a:pPr algn="just" eaLnBrk="1" hangingPunct="1">
              <a:lnSpc>
                <a:spcPct val="80000"/>
              </a:lnSpc>
              <a:defRPr/>
            </a:pPr>
            <a:r>
              <a:rPr lang="ar-EG" dirty="0"/>
              <a:t>وهي ذات تخطيط مستطيل يمتد من الشرق إلى الغرب مقسم إلى ثلاثة أقسام : دهليز مدخل وصحن ومنطقة الهيكل  , الصحن مربع يتوسطه مربع من أربع زوايا بنائية في الأركان تحمل قبة مركزية محمولة على حنايا ركنية ، ويوجد عادة للصحن بابان في الشمال والجنوب</a:t>
            </a:r>
          </a:p>
          <a:p>
            <a:pPr algn="just" eaLnBrk="1" hangingPunct="1">
              <a:lnSpc>
                <a:spcPct val="80000"/>
              </a:lnSpc>
              <a:defRPr/>
            </a:pPr>
            <a:r>
              <a:rPr lang="ar-EG" dirty="0"/>
              <a:t>وغالبا ما يوجد في الركن الجنوبي الغربي حجرة ،وكذلك الركن الشمالي الغربي......</a:t>
            </a:r>
          </a:p>
          <a:p>
            <a:pPr algn="just" eaLnBrk="1" hangingPunct="1">
              <a:lnSpc>
                <a:spcPct val="80000"/>
              </a:lnSpc>
              <a:defRPr/>
            </a:pPr>
            <a:r>
              <a:rPr lang="ar-EG" dirty="0"/>
              <a:t>كما يوجد علي جانبي الهيكل حجرتان في الجانبين الشمالي والجنوبي يتصلان ببمر خلف الهيكل يسمي الضفير </a:t>
            </a:r>
          </a:p>
          <a:p>
            <a:pPr algn="just" eaLnBrk="1" hangingPunct="1">
              <a:lnSpc>
                <a:spcPct val="80000"/>
              </a:lnSpc>
              <a:defRPr/>
            </a:pPr>
            <a:r>
              <a:rPr lang="ar-EG" dirty="0"/>
              <a:t>انتشر هذا المخطط بكثرة في النوبة ومن أمثلته كنيسة القديس رافائيل بالنوبة ( ق 12 : 13 م )  وكنيسة نوري بالنوبة ......</a:t>
            </a:r>
            <a:endParaRPr lang="en-US" dirty="0"/>
          </a:p>
        </p:txBody>
      </p:sp>
    </p:spTree>
    <p:extLst>
      <p:ext uri="{BB962C8B-B14F-4D97-AF65-F5344CB8AC3E}">
        <p14:creationId xmlns:p14="http://schemas.microsoft.com/office/powerpoint/2010/main" val="71009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scan0014"/>
          <p:cNvPicPr>
            <a:picLocks noGrp="1" noChangeAspect="1" noChangeArrowheads="1"/>
          </p:cNvPicPr>
          <p:nvPr>
            <p:ph/>
          </p:nvPr>
        </p:nvPicPr>
        <p:blipFill>
          <a:blip r:embed="rId2">
            <a:extLst>
              <a:ext uri="{28A0092B-C50C-407E-A947-70E740481C1C}">
                <a14:useLocalDpi xmlns:a14="http://schemas.microsoft.com/office/drawing/2010/main" val="0"/>
              </a:ext>
            </a:extLst>
          </a:blip>
          <a:srcRect l="4305" t="-4651" r="8162" b="15117"/>
          <a:stretch>
            <a:fillRect/>
          </a:stretch>
        </p:blipFill>
        <p:spPr>
          <a:xfrm>
            <a:off x="3200401" y="0"/>
            <a:ext cx="5432425" cy="6858000"/>
          </a:xfrm>
        </p:spPr>
      </p:pic>
    </p:spTree>
    <p:extLst>
      <p:ext uri="{BB962C8B-B14F-4D97-AF65-F5344CB8AC3E}">
        <p14:creationId xmlns:p14="http://schemas.microsoft.com/office/powerpoint/2010/main" val="3306208375"/>
      </p:ext>
    </p:extLst>
  </p:cSld>
  <p:clrMapOvr>
    <a:masterClrMapping/>
  </p:clrMapOvr>
  <p:transition>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scan0004"/>
          <p:cNvPicPr>
            <a:picLocks noGrp="1" noChangeAspect="1" noChangeArrowheads="1"/>
          </p:cNvPicPr>
          <p:nvPr>
            <p:ph/>
          </p:nvPr>
        </p:nvPicPr>
        <p:blipFill>
          <a:blip r:embed="rId2">
            <a:extLst>
              <a:ext uri="{28A0092B-C50C-407E-A947-70E740481C1C}">
                <a14:useLocalDpi xmlns:a14="http://schemas.microsoft.com/office/drawing/2010/main" val="0"/>
              </a:ext>
            </a:extLst>
          </a:blip>
          <a:srcRect b="15294"/>
          <a:stretch>
            <a:fillRect/>
          </a:stretch>
        </p:blipFill>
        <p:spPr>
          <a:xfrm>
            <a:off x="3048001" y="228600"/>
            <a:ext cx="5141913" cy="6400800"/>
          </a:xfrm>
        </p:spPr>
      </p:pic>
    </p:spTree>
    <p:extLst>
      <p:ext uri="{BB962C8B-B14F-4D97-AF65-F5344CB8AC3E}">
        <p14:creationId xmlns:p14="http://schemas.microsoft.com/office/powerpoint/2010/main" val="1000525715"/>
      </p:ext>
    </p:extLst>
  </p:cSld>
  <p:clrMapOvr>
    <a:masterClrMapping/>
  </p:clrMapOvr>
  <p:transition>
    <p:comb/>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a:extLst>
              <a:ext uri="{FF2B5EF4-FFF2-40B4-BE49-F238E27FC236}">
                <a16:creationId xmlns="" xmlns:a16="http://schemas.microsoft.com/office/drawing/2014/main" id="{ED7FD143-CB91-4506-A535-E18E62AAACF2}"/>
              </a:ext>
            </a:extLst>
          </p:cNvPr>
          <p:cNvSpPr>
            <a:spLocks noGrp="1" noRot="1" noChangeArrowheads="1"/>
          </p:cNvSpPr>
          <p:nvPr>
            <p:ph type="body" idx="1"/>
          </p:nvPr>
        </p:nvSpPr>
        <p:spPr>
          <a:xfrm>
            <a:off x="1828800" y="228600"/>
            <a:ext cx="8540750" cy="5867400"/>
          </a:xfrm>
        </p:spPr>
        <p:txBody>
          <a:bodyPr/>
          <a:lstStyle/>
          <a:p>
            <a:pPr algn="just" eaLnBrk="1" hangingPunct="1">
              <a:defRPr/>
            </a:pPr>
            <a:r>
              <a:rPr lang="ar-EG" sz="5400" dirty="0">
                <a:solidFill>
                  <a:srgbClr val="FF0066"/>
                </a:solidFill>
              </a:rPr>
              <a:t>الكنائس المنزلية :</a:t>
            </a:r>
          </a:p>
          <a:p>
            <a:pPr algn="just" eaLnBrk="1" hangingPunct="1">
              <a:defRPr/>
            </a:pPr>
            <a:r>
              <a:rPr lang="ar-EG" b="1" dirty="0">
                <a:solidFill>
                  <a:srgbClr val="000066"/>
                </a:solidFill>
                <a:latin typeface="Simplified Arabic" pitchFamily="18" charset="-78"/>
                <a:cs typeface="Simplified Arabic" pitchFamily="18" charset="-78"/>
              </a:rPr>
              <a:t>كشفت الحفائر التي أجريت بعدد من المواقع الأثرية في مصر عن عدد من النماذج المعمارية لمنازل استخدمت ككنائس ، والتي ترجع الي فترة مبكرة من تاريخ المسيحية ، وهي تلك الفترة التي شهدت فيها الديانة المسيحية اضطهادا عنيفا من قبل السلطة الرومانية الحاكمة .</a:t>
            </a:r>
          </a:p>
          <a:p>
            <a:pPr algn="just" eaLnBrk="1" hangingPunct="1">
              <a:defRPr/>
            </a:pPr>
            <a:r>
              <a:rPr lang="ar-EG" b="1" dirty="0">
                <a:solidFill>
                  <a:srgbClr val="000066"/>
                </a:solidFill>
                <a:latin typeface="Simplified Arabic" pitchFamily="18" charset="-78"/>
                <a:cs typeface="Simplified Arabic" pitchFamily="18" charset="-78"/>
              </a:rPr>
              <a:t>ومن امثلة الحفائر التي وجد بها هذا انموذج الحفائر التي اجريت بمنقباد باسيوط                                                                                                          </a:t>
            </a:r>
          </a:p>
          <a:p>
            <a:pPr algn="just" eaLnBrk="1" hangingPunct="1">
              <a:buFont typeface="Wingdings" panose="05000000000000000000" pitchFamily="2" charset="2"/>
              <a:buNone/>
              <a:defRPr/>
            </a:pPr>
            <a:endParaRPr lang="ar-EG" dirty="0"/>
          </a:p>
          <a:p>
            <a:pPr algn="just" eaLnBrk="1" hangingPunct="1">
              <a:buFont typeface="Wingdings" panose="05000000000000000000" pitchFamily="2" charset="2"/>
              <a:buNone/>
              <a:defRPr/>
            </a:pPr>
            <a:endParaRPr lang="en-US" dirty="0"/>
          </a:p>
        </p:txBody>
      </p:sp>
    </p:spTree>
    <p:extLst>
      <p:ext uri="{BB962C8B-B14F-4D97-AF65-F5344CB8AC3E}">
        <p14:creationId xmlns:p14="http://schemas.microsoft.com/office/powerpoint/2010/main" val="314541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scan0011"/>
          <p:cNvPicPr>
            <a:picLocks noGrp="1" noChangeAspect="1" noChangeArrowheads="1"/>
          </p:cNvPicPr>
          <p:nvPr>
            <p:ph/>
          </p:nvPr>
        </p:nvPicPr>
        <p:blipFill>
          <a:blip r:embed="rId2">
            <a:extLst>
              <a:ext uri="{28A0092B-C50C-407E-A947-70E740481C1C}">
                <a14:useLocalDpi xmlns:a14="http://schemas.microsoft.com/office/drawing/2010/main" val="0"/>
              </a:ext>
            </a:extLst>
          </a:blip>
          <a:srcRect t="16199"/>
          <a:stretch>
            <a:fillRect/>
          </a:stretch>
        </p:blipFill>
        <p:spPr>
          <a:xfrm>
            <a:off x="1905000" y="0"/>
            <a:ext cx="8534400" cy="6858000"/>
          </a:xfrm>
        </p:spPr>
      </p:pic>
    </p:spTree>
    <p:extLst>
      <p:ext uri="{BB962C8B-B14F-4D97-AF65-F5344CB8AC3E}">
        <p14:creationId xmlns:p14="http://schemas.microsoft.com/office/powerpoint/2010/main" val="4056038205"/>
      </p:ext>
    </p:extLst>
  </p:cSld>
  <p:clrMapOvr>
    <a:masterClrMapping/>
  </p:clrMapOvr>
  <p:transition>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3" descr="Picture00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43000"/>
            <a:ext cx="8274050" cy="4597400"/>
          </a:xfrm>
        </p:spPr>
      </p:pic>
    </p:spTree>
    <p:extLst>
      <p:ext uri="{BB962C8B-B14F-4D97-AF65-F5344CB8AC3E}">
        <p14:creationId xmlns:p14="http://schemas.microsoft.com/office/powerpoint/2010/main" val="1547971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96611"/>
                                        </p:tgtEl>
                                        <p:attrNameLst>
                                          <p:attrName>style.visibility</p:attrName>
                                        </p:attrNameLst>
                                      </p:cBhvr>
                                      <p:to>
                                        <p:strVal val="visible"/>
                                      </p:to>
                                    </p:set>
                                    <p:animEffect transition="in" filter="diamond(in)">
                                      <p:cBhvr>
                                        <p:cTn id="7" dur="2000"/>
                                        <p:tgtEl>
                                          <p:spTgt spid="19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 xmlns:a16="http://schemas.microsoft.com/office/drawing/2014/main" id="{26224CD9-C484-442B-BB96-E5C4EB45851C}"/>
              </a:ext>
            </a:extLst>
          </p:cNvPr>
          <p:cNvSpPr>
            <a:spLocks noGrp="1" noChangeArrowheads="1"/>
          </p:cNvSpPr>
          <p:nvPr>
            <p:ph type="title"/>
          </p:nvPr>
        </p:nvSpPr>
        <p:spPr/>
        <p:txBody>
          <a:bodyPr/>
          <a:lstStyle/>
          <a:p>
            <a:pPr defTabSz="912813">
              <a:defRPr/>
            </a:pPr>
            <a:r>
              <a:rPr lang="en-US" altLang="en-US"/>
              <a:t>plan of one the house at ancient city </a:t>
            </a:r>
          </a:p>
        </p:txBody>
      </p:sp>
      <p:pic>
        <p:nvPicPr>
          <p:cNvPr id="82950" name="Picture 6" descr="Picture0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2407"/>
          <a:stretch>
            <a:fillRect/>
          </a:stretch>
        </p:blipFill>
        <p:spPr>
          <a:xfrm>
            <a:off x="1774825" y="1844676"/>
            <a:ext cx="8675688" cy="46910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57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a:extLst>
              <a:ext uri="{FF2B5EF4-FFF2-40B4-BE49-F238E27FC236}">
                <a16:creationId xmlns="" xmlns:a16="http://schemas.microsoft.com/office/drawing/2014/main" id="{5A1C6F39-C636-47C4-B972-C4E85A929B63}"/>
              </a:ext>
            </a:extLst>
          </p:cNvPr>
          <p:cNvSpPr>
            <a:spLocks noGrp="1" noRot="1" noChangeArrowheads="1"/>
          </p:cNvSpPr>
          <p:nvPr>
            <p:ph type="body" idx="1"/>
          </p:nvPr>
        </p:nvSpPr>
        <p:spPr>
          <a:xfrm>
            <a:off x="1752600" y="0"/>
            <a:ext cx="8915400" cy="6629400"/>
          </a:xfrm>
        </p:spPr>
        <p:txBody>
          <a:bodyPr/>
          <a:lstStyle/>
          <a:p>
            <a:pPr eaLnBrk="1" hangingPunct="1">
              <a:defRPr/>
            </a:pPr>
            <a:r>
              <a:rPr lang="ar-EG" dirty="0"/>
              <a:t>الكنيسة ذات القبة امركزية :</a:t>
            </a:r>
          </a:p>
          <a:p>
            <a:pPr eaLnBrk="1" hangingPunct="1">
              <a:defRPr/>
            </a:pPr>
            <a:r>
              <a:rPr lang="ar-EG" dirty="0"/>
              <a:t>يقوم اساسا علي صحن اوسط مربع مغطي بقبة ضخمة قائمة علي ثماني دعامات وكوابيل تستقر علي الحائط البحري والقبلي واكتاف المثمن . ومن أمثلة هذا التخطيطط كنيسة قلب بالنوبة ( 12: 13 م ) كما نجد هذا التخطيط انتشر في بعض كنائس الوجة البحري في القرن 12 ، 13 م </a:t>
            </a:r>
            <a:endParaRPr lang="en-US" dirty="0"/>
          </a:p>
        </p:txBody>
      </p:sp>
    </p:spTree>
    <p:extLst>
      <p:ext uri="{BB962C8B-B14F-4D97-AF65-F5344CB8AC3E}">
        <p14:creationId xmlns:p14="http://schemas.microsoft.com/office/powerpoint/2010/main" val="885784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7" descr="scan0017"/>
          <p:cNvPicPr>
            <a:picLocks noGrp="1" noChangeAspect="1" noChangeArrowheads="1"/>
          </p:cNvPicPr>
          <p:nvPr>
            <p:ph/>
          </p:nvPr>
        </p:nvPicPr>
        <p:blipFill>
          <a:blip r:embed="rId2">
            <a:extLst>
              <a:ext uri="{28A0092B-C50C-407E-A947-70E740481C1C}">
                <a14:useLocalDpi xmlns:a14="http://schemas.microsoft.com/office/drawing/2010/main" val="0"/>
              </a:ext>
            </a:extLst>
          </a:blip>
          <a:srcRect t="8844"/>
          <a:stretch>
            <a:fillRect/>
          </a:stretch>
        </p:blipFill>
        <p:spPr>
          <a:xfrm>
            <a:off x="3419475" y="0"/>
            <a:ext cx="4668838" cy="6858000"/>
          </a:xfrm>
        </p:spPr>
      </p:pic>
    </p:spTree>
    <p:extLst>
      <p:ext uri="{BB962C8B-B14F-4D97-AF65-F5344CB8AC3E}">
        <p14:creationId xmlns:p14="http://schemas.microsoft.com/office/powerpoint/2010/main" val="3170329644"/>
      </p:ext>
    </p:extLst>
  </p:cSld>
  <p:clrMapOvr>
    <a:masterClrMapping/>
  </p:clrMapOvr>
  <p:transition>
    <p:comb/>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a:extLst>
              <a:ext uri="{FF2B5EF4-FFF2-40B4-BE49-F238E27FC236}">
                <a16:creationId xmlns="" xmlns:a16="http://schemas.microsoft.com/office/drawing/2014/main" id="{DFEF4D9D-1AD3-4CF6-84F0-D29A9DCB176E}"/>
              </a:ext>
            </a:extLst>
          </p:cNvPr>
          <p:cNvSpPr>
            <a:spLocks noGrp="1" noRot="1" noChangeArrowheads="1"/>
          </p:cNvSpPr>
          <p:nvPr>
            <p:ph type="body" idx="1"/>
          </p:nvPr>
        </p:nvSpPr>
        <p:spPr>
          <a:xfrm>
            <a:off x="1828800" y="228600"/>
            <a:ext cx="8839200" cy="6400800"/>
          </a:xfrm>
        </p:spPr>
        <p:txBody>
          <a:bodyPr/>
          <a:lstStyle/>
          <a:p>
            <a:pPr eaLnBrk="1" hangingPunct="1">
              <a:defRPr/>
            </a:pPr>
            <a:r>
              <a:rPr lang="ar-EG" dirty="0"/>
              <a:t>الكنيسة ذات المربعات المتتالية :</a:t>
            </a:r>
          </a:p>
          <a:p>
            <a:pPr eaLnBrk="1" hangingPunct="1">
              <a:buFont typeface="Wingdings" panose="05000000000000000000" pitchFamily="2" charset="2"/>
              <a:buNone/>
              <a:defRPr/>
            </a:pPr>
            <a:r>
              <a:rPr lang="ar-EG" dirty="0"/>
              <a:t> هذا التخطيط قليل العدد يعتمد علي تقسيم الكنيسة الي بائكات مربعة تمتد من الشرق الي الغرب وعادة مايوجد المدخل في الجانب الشمالي </a:t>
            </a:r>
          </a:p>
          <a:p>
            <a:pPr eaLnBrk="1" hangingPunct="1">
              <a:buFont typeface="Wingdings" panose="05000000000000000000" pitchFamily="2" charset="2"/>
              <a:buNone/>
              <a:defRPr/>
            </a:pPr>
            <a:r>
              <a:rPr lang="ar-EG" dirty="0"/>
              <a:t>وتتخذ الكنيسة في هذا التخطيط شكلا مستطيلا......</a:t>
            </a:r>
            <a:endParaRPr lang="en-US" dirty="0"/>
          </a:p>
        </p:txBody>
      </p:sp>
    </p:spTree>
    <p:extLst>
      <p:ext uri="{BB962C8B-B14F-4D97-AF65-F5344CB8AC3E}">
        <p14:creationId xmlns:p14="http://schemas.microsoft.com/office/powerpoint/2010/main" val="99966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B37252-BB3B-40F4-93C3-2729243FB477}"/>
              </a:ext>
            </a:extLst>
          </p:cNvPr>
          <p:cNvSpPr>
            <a:spLocks noGrp="1"/>
          </p:cNvSpPr>
          <p:nvPr>
            <p:ph type="title"/>
          </p:nvPr>
        </p:nvSpPr>
        <p:spPr/>
        <p:txBody>
          <a:bodyPr/>
          <a:lstStyle/>
          <a:p>
            <a:pPr>
              <a:defRPr/>
            </a:pPr>
            <a:endParaRPr lang="en-US"/>
          </a:p>
        </p:txBody>
      </p:sp>
      <p:pic>
        <p:nvPicPr>
          <p:cNvPr id="105475"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1400" y="1905000"/>
            <a:ext cx="4114800" cy="4800600"/>
          </a:xfrm>
        </p:spPr>
      </p:pic>
    </p:spTree>
    <p:extLst>
      <p:ext uri="{BB962C8B-B14F-4D97-AF65-F5344CB8AC3E}">
        <p14:creationId xmlns:p14="http://schemas.microsoft.com/office/powerpoint/2010/main" val="857956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76B7A2-3186-45E7-9098-B8EA0C459296}"/>
              </a:ext>
            </a:extLst>
          </p:cNvPr>
          <p:cNvSpPr>
            <a:spLocks noGrp="1"/>
          </p:cNvSpPr>
          <p:nvPr>
            <p:ph type="title"/>
          </p:nvPr>
        </p:nvSpPr>
        <p:spPr/>
        <p:txBody>
          <a:bodyPr/>
          <a:lstStyle/>
          <a:p>
            <a:pPr>
              <a:defRPr/>
            </a:pPr>
            <a:endParaRPr lang="en-US"/>
          </a:p>
        </p:txBody>
      </p:sp>
      <p:pic>
        <p:nvPicPr>
          <p:cNvPr id="10649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1" y="1676400"/>
            <a:ext cx="4716463" cy="5334000"/>
          </a:xfrm>
        </p:spPr>
      </p:pic>
    </p:spTree>
    <p:extLst>
      <p:ext uri="{BB962C8B-B14F-4D97-AF65-F5344CB8AC3E}">
        <p14:creationId xmlns:p14="http://schemas.microsoft.com/office/powerpoint/2010/main" val="394954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scan0006"/>
          <p:cNvPicPr>
            <a:picLocks noGrp="1" noChangeAspect="1" noChangeArrowheads="1"/>
          </p:cNvPicPr>
          <p:nvPr>
            <p:ph/>
          </p:nvPr>
        </p:nvPicPr>
        <p:blipFill>
          <a:blip r:embed="rId2">
            <a:extLst>
              <a:ext uri="{28A0092B-C50C-407E-A947-70E740481C1C}">
                <a14:useLocalDpi xmlns:a14="http://schemas.microsoft.com/office/drawing/2010/main" val="0"/>
              </a:ext>
            </a:extLst>
          </a:blip>
          <a:srcRect l="17778" t="10399" r="17778"/>
          <a:stretch>
            <a:fillRect/>
          </a:stretch>
        </p:blipFill>
        <p:spPr>
          <a:xfrm>
            <a:off x="4419600" y="228601"/>
            <a:ext cx="3886200" cy="6348413"/>
          </a:xfrm>
        </p:spPr>
      </p:pic>
    </p:spTree>
    <p:extLst>
      <p:ext uri="{BB962C8B-B14F-4D97-AF65-F5344CB8AC3E}">
        <p14:creationId xmlns:p14="http://schemas.microsoft.com/office/powerpoint/2010/main" val="3906236005"/>
      </p:ext>
    </p:extLst>
  </p:cSld>
  <p:clrMapOvr>
    <a:masterClrMapping/>
  </p:clrMapOvr>
  <p:transition>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a:extLst>
              <a:ext uri="{FF2B5EF4-FFF2-40B4-BE49-F238E27FC236}">
                <a16:creationId xmlns="" xmlns:a16="http://schemas.microsoft.com/office/drawing/2014/main" id="{6F96D797-9205-4F37-B274-FB9CEC8D42E5}"/>
              </a:ext>
            </a:extLst>
          </p:cNvPr>
          <p:cNvSpPr>
            <a:spLocks noGrp="1" noRot="1" noChangeArrowheads="1"/>
          </p:cNvSpPr>
          <p:nvPr>
            <p:ph type="body" idx="1"/>
          </p:nvPr>
        </p:nvSpPr>
        <p:spPr>
          <a:xfrm>
            <a:off x="1524000" y="0"/>
            <a:ext cx="9144000" cy="6629400"/>
          </a:xfrm>
        </p:spPr>
        <p:txBody>
          <a:bodyPr/>
          <a:lstStyle/>
          <a:p>
            <a:pPr algn="just" eaLnBrk="1" hangingPunct="1">
              <a:defRPr/>
            </a:pPr>
            <a:r>
              <a:rPr lang="ar-EG" sz="4800" b="1" dirty="0">
                <a:solidFill>
                  <a:srgbClr val="000000"/>
                </a:solidFill>
              </a:rPr>
              <a:t>الكنيسة رباعية الحنيات :</a:t>
            </a:r>
            <a:endParaRPr lang="en-US" sz="4800" b="1" dirty="0">
              <a:solidFill>
                <a:srgbClr val="000000"/>
              </a:solidFill>
            </a:endParaRPr>
          </a:p>
          <a:p>
            <a:pPr algn="just" eaLnBrk="1" hangingPunct="1">
              <a:defRPr/>
            </a:pPr>
            <a:r>
              <a:rPr lang="ar-EG" sz="4800" b="1" dirty="0">
                <a:solidFill>
                  <a:srgbClr val="000000"/>
                </a:solidFill>
              </a:rPr>
              <a:t>تعرف باسم الكنيسة التتراكونش </a:t>
            </a:r>
            <a:r>
              <a:rPr lang="en-US" sz="4800" b="1" dirty="0" err="1">
                <a:solidFill>
                  <a:srgbClr val="000000"/>
                </a:solidFill>
              </a:rPr>
              <a:t>Tetraconch</a:t>
            </a:r>
            <a:r>
              <a:rPr lang="ar-EG" sz="4800" b="1" dirty="0">
                <a:solidFill>
                  <a:srgbClr val="000000"/>
                </a:solidFill>
              </a:rPr>
              <a:t> وتعني رباعية الحنيات </a:t>
            </a:r>
          </a:p>
          <a:p>
            <a:pPr algn="just" eaLnBrk="1" hangingPunct="1">
              <a:defRPr/>
            </a:pPr>
            <a:r>
              <a:rPr lang="ar-EG" sz="4800" b="1" dirty="0">
                <a:solidFill>
                  <a:srgbClr val="000000"/>
                </a:solidFill>
              </a:rPr>
              <a:t>(تتراكونش) </a:t>
            </a:r>
            <a:r>
              <a:rPr lang="ar-EG" b="1" dirty="0">
                <a:solidFill>
                  <a:srgbClr val="000066"/>
                </a:solidFill>
                <a:latin typeface="Simplified Arabic" pitchFamily="18" charset="-78"/>
                <a:cs typeface="Simplified Arabic" pitchFamily="18" charset="-78"/>
              </a:rPr>
              <a:t>مصطلح معماري يعبر عن نوع من أنواع التخطيطات المعمارية للكنائس</a:t>
            </a:r>
            <a:endParaRPr lang="en-US" sz="4000" b="1" dirty="0"/>
          </a:p>
          <a:p>
            <a:pPr algn="just" eaLnBrk="1" hangingPunct="1">
              <a:buFont typeface="Wingdings" panose="05000000000000000000" pitchFamily="2" charset="2"/>
              <a:buNone/>
              <a:defRPr/>
            </a:pPr>
            <a:endParaRPr lang="en-US" b="1" dirty="0"/>
          </a:p>
        </p:txBody>
      </p:sp>
    </p:spTree>
    <p:extLst>
      <p:ext uri="{BB962C8B-B14F-4D97-AF65-F5344CB8AC3E}">
        <p14:creationId xmlns:p14="http://schemas.microsoft.com/office/powerpoint/2010/main" val="1522580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1774826" y="476251"/>
            <a:ext cx="88931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kumimoji="1" lang="ar-EG" altLang="en-US" sz="2800" b="1"/>
              <a:t>ش (1) المخطط الخارجي </a:t>
            </a:r>
            <a:r>
              <a:rPr kumimoji="1" lang="en-US" altLang="en-US" sz="2800" b="1"/>
              <a:t>out line </a:t>
            </a:r>
            <a:r>
              <a:rPr kumimoji="1" lang="ar-EG" altLang="en-US" sz="2800" b="1"/>
              <a:t> لكنيسة رباعية الحنيات ـ عمل الباحث</a:t>
            </a:r>
            <a:r>
              <a:rPr kumimoji="1" lang="en-US" altLang="en-US" sz="2800"/>
              <a:t> </a:t>
            </a:r>
          </a:p>
        </p:txBody>
      </p:sp>
      <p:pic>
        <p:nvPicPr>
          <p:cNvPr id="243715" name="Picture 3" descr="1"/>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287713" y="1989139"/>
            <a:ext cx="5256212" cy="38449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343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714"/>
                                        </p:tgtEl>
                                        <p:attrNameLst>
                                          <p:attrName>style.visibility</p:attrName>
                                        </p:attrNameLst>
                                      </p:cBhvr>
                                      <p:to>
                                        <p:strVal val="visible"/>
                                      </p:to>
                                    </p:set>
                                    <p:anim calcmode="lin" valueType="num">
                                      <p:cBhvr additive="base">
                                        <p:cTn id="7" dur="500" fill="hold"/>
                                        <p:tgtEl>
                                          <p:spTgt spid="243714"/>
                                        </p:tgtEl>
                                        <p:attrNameLst>
                                          <p:attrName>ppt_x</p:attrName>
                                        </p:attrNameLst>
                                      </p:cBhvr>
                                      <p:tavLst>
                                        <p:tav tm="0">
                                          <p:val>
                                            <p:strVal val="#ppt_x"/>
                                          </p:val>
                                        </p:tav>
                                        <p:tav tm="100000">
                                          <p:val>
                                            <p:strVal val="#ppt_x"/>
                                          </p:val>
                                        </p:tav>
                                      </p:tavLst>
                                    </p:anim>
                                    <p:anim calcmode="lin" valueType="num">
                                      <p:cBhvr additive="base">
                                        <p:cTn id="8" dur="500" fill="hold"/>
                                        <p:tgtEl>
                                          <p:spTgt spid="2437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243715"/>
                                        </p:tgtEl>
                                        <p:attrNameLst>
                                          <p:attrName>style.visibility</p:attrName>
                                        </p:attrNameLst>
                                      </p:cBhvr>
                                      <p:to>
                                        <p:strVal val="visible"/>
                                      </p:to>
                                    </p:set>
                                    <p:animEffect transition="in" filter="box(out)">
                                      <p:cBhvr>
                                        <p:cTn id="13" dur="2000"/>
                                        <p:tgtEl>
                                          <p:spTgt spid="243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424113" y="47625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rtl="0">
              <a:spcBef>
                <a:spcPct val="0"/>
              </a:spcBef>
              <a:buClrTx/>
              <a:buFontTx/>
              <a:buNone/>
            </a:pPr>
            <a:r>
              <a:rPr kumimoji="1" lang="ar-EG" altLang="en-US" sz="2800" b="1"/>
              <a:t>لوحة (5) أيزومتري يوضح أشكال مختلفة للأتريوم</a:t>
            </a:r>
          </a:p>
          <a:p>
            <a:pPr algn="ctr" rtl="0">
              <a:spcBef>
                <a:spcPct val="0"/>
              </a:spcBef>
              <a:buClrTx/>
              <a:buFontTx/>
              <a:buNone/>
            </a:pPr>
            <a:r>
              <a:rPr kumimoji="1" lang="ar-EG" altLang="en-US" sz="2800" b="1"/>
              <a:t>             في الكنائس  بازيليكية وبيزنطية التخطيط </a:t>
            </a:r>
            <a:endParaRPr kumimoji="1" lang="en-US" altLang="en-US" sz="2800" b="1"/>
          </a:p>
        </p:txBody>
      </p:sp>
      <p:pic>
        <p:nvPicPr>
          <p:cNvPr id="272387" name="Picture 3" descr="http://www.arkeo3d.com/byzantium1200/images/hagias.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27351" y="2205039"/>
            <a:ext cx="6911975" cy="38766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64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diamond(in)">
                                      <p:cBhvr>
                                        <p:cTn id="7" dur="2000"/>
                                        <p:tgtEl>
                                          <p:spTgt spid="272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nodeType="clickEffect">
                                  <p:stCondLst>
                                    <p:cond delay="0"/>
                                  </p:stCondLst>
                                  <p:childTnLst>
                                    <p:set>
                                      <p:cBhvr>
                                        <p:cTn id="11" dur="1" fill="hold">
                                          <p:stCondLst>
                                            <p:cond delay="0"/>
                                          </p:stCondLst>
                                        </p:cTn>
                                        <p:tgtEl>
                                          <p:spTgt spid="272387"/>
                                        </p:tgtEl>
                                        <p:attrNameLst>
                                          <p:attrName>style.visibility</p:attrName>
                                        </p:attrNameLst>
                                      </p:cBhvr>
                                      <p:to>
                                        <p:strVal val="visible"/>
                                      </p:to>
                                    </p:set>
                                    <p:animEffect transition="in" filter="fade">
                                      <p:cBhvr>
                                        <p:cTn id="12" dur="300"/>
                                        <p:tgtEl>
                                          <p:spTgt spid="272387"/>
                                        </p:tgtEl>
                                      </p:cBhvr>
                                    </p:animEffect>
                                    <p:anim calcmode="lin" valueType="num">
                                      <p:cBhvr>
                                        <p:cTn id="13" dur="1200" fill="hold"/>
                                        <p:tgtEl>
                                          <p:spTgt spid="272387"/>
                                        </p:tgtEl>
                                        <p:attrNameLst>
                                          <p:attrName>ppt_x</p:attrName>
                                        </p:attrNameLst>
                                      </p:cBhvr>
                                      <p:tavLst>
                                        <p:tav tm="0">
                                          <p:val>
                                            <p:strVal val="#ppt_x"/>
                                          </p:val>
                                        </p:tav>
                                        <p:tav tm="100000">
                                          <p:val>
                                            <p:strVal val="#ppt_x"/>
                                          </p:val>
                                        </p:tav>
                                      </p:tavLst>
                                    </p:anim>
                                    <p:anim calcmode="lin" valueType="num">
                                      <p:cBhvr>
                                        <p:cTn id="14" dur="1200" fill="hold"/>
                                        <p:tgtEl>
                                          <p:spTgt spid="272387"/>
                                        </p:tgtEl>
                                        <p:attrNameLst>
                                          <p:attrName>ppt_y</p:attrName>
                                        </p:attrNameLst>
                                      </p:cBhvr>
                                      <p:tavLst>
                                        <p:tav tm="0">
                                          <p:val>
                                            <p:strVal val="#ppt_y+0.31"/>
                                          </p:val>
                                        </p:tav>
                                        <p:tav tm="100000">
                                          <p:val>
                                            <p:strVal val="#ppt_y+0.31"/>
                                          </p:val>
                                        </p:tav>
                                      </p:tavLst>
                                    </p:anim>
                                    <p:anim calcmode="lin" valueType="num">
                                      <p:cBhvr>
                                        <p:cTn id="15" dur="1800" decel="50000" fill="hold">
                                          <p:stCondLst>
                                            <p:cond delay="1200"/>
                                          </p:stCondLst>
                                        </p:cTn>
                                        <p:tgtEl>
                                          <p:spTgt spid="27238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1800" decel="50000" fill="hold">
                                          <p:stCondLst>
                                            <p:cond delay="1200"/>
                                          </p:stCondLst>
                                        </p:cTn>
                                        <p:tgtEl>
                                          <p:spTgt spid="27238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 xmlns:a16="http://schemas.microsoft.com/office/drawing/2014/main" id="{8D278C08-7AE3-4991-9D05-510247C31BAE}"/>
              </a:ext>
            </a:extLst>
          </p:cNvPr>
          <p:cNvSpPr>
            <a:spLocks noGrp="1" noRot="1" noChangeArrowheads="1"/>
          </p:cNvSpPr>
          <p:nvPr>
            <p:ph type="title"/>
          </p:nvPr>
        </p:nvSpPr>
        <p:spPr>
          <a:xfrm>
            <a:off x="2208213" y="0"/>
            <a:ext cx="7772400" cy="1143000"/>
          </a:xfrm>
        </p:spPr>
        <p:txBody>
          <a:bodyPr/>
          <a:lstStyle/>
          <a:p>
            <a:pPr eaLnBrk="1" hangingPunct="1">
              <a:defRPr/>
            </a:pPr>
            <a:r>
              <a:rPr lang="ar-EG" sz="2800">
                <a:solidFill>
                  <a:srgbClr val="000066"/>
                </a:solidFill>
                <a:latin typeface="Simplified Arabic" pitchFamily="18" charset="-78"/>
                <a:cs typeface="Simplified Arabic" pitchFamily="18" charset="-78"/>
              </a:rPr>
              <a:t>المخطط الخارجي </a:t>
            </a:r>
            <a:r>
              <a:rPr lang="en-US" sz="2800">
                <a:solidFill>
                  <a:srgbClr val="000066"/>
                </a:solidFill>
                <a:latin typeface="Simplified Arabic" pitchFamily="18" charset="-78"/>
                <a:cs typeface="Simplified Arabic" pitchFamily="18" charset="-78"/>
              </a:rPr>
              <a:t>out line</a:t>
            </a:r>
            <a:r>
              <a:rPr lang="ar-EG" sz="2800">
                <a:solidFill>
                  <a:srgbClr val="000066"/>
                </a:solidFill>
                <a:latin typeface="Simplified Arabic" pitchFamily="18" charset="-78"/>
                <a:cs typeface="Simplified Arabic" pitchFamily="18" charset="-78"/>
              </a:rPr>
              <a:t> لكنيسة رباعية الحنيات</a:t>
            </a:r>
            <a:r>
              <a:rPr lang="ar-EG"/>
              <a:t> </a:t>
            </a:r>
            <a:endParaRPr lang="en-US"/>
          </a:p>
        </p:txBody>
      </p:sp>
      <p:pic>
        <p:nvPicPr>
          <p:cNvPr id="197635" name="Picture 3" descr="Picture00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588" t="28331" r="27629" b="5989"/>
          <a:stretch>
            <a:fillRect/>
          </a:stretch>
        </p:blipFill>
        <p:spPr>
          <a:xfrm>
            <a:off x="2279650" y="1196976"/>
            <a:ext cx="7558088" cy="5345113"/>
          </a:xfrm>
        </p:spPr>
      </p:pic>
    </p:spTree>
    <p:extLst>
      <p:ext uri="{BB962C8B-B14F-4D97-AF65-F5344CB8AC3E}">
        <p14:creationId xmlns:p14="http://schemas.microsoft.com/office/powerpoint/2010/main" val="382911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diamond(in)">
                                      <p:cBhvr>
                                        <p:cTn id="7" dur="2000"/>
                                        <p:tgtEl>
                                          <p:spTgt spid="197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97635"/>
                                        </p:tgtEl>
                                        <p:attrNameLst>
                                          <p:attrName>style.visibility</p:attrName>
                                        </p:attrNameLst>
                                      </p:cBhvr>
                                      <p:to>
                                        <p:strVal val="visible"/>
                                      </p:to>
                                    </p:set>
                                    <p:animEffect transition="in" filter="diamond(in)">
                                      <p:cBhvr>
                                        <p:cTn id="12" dur="20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1774826" y="476250"/>
            <a:ext cx="8893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kumimoji="1" lang="ar-EG" altLang="en-US" sz="2800" b="1"/>
              <a:t>ش(2) المسقط الأفقي للكنيسة رباعية الحنيات بأبو مينا ( ق 5 : 6 م ) عن </a:t>
            </a:r>
            <a:r>
              <a:rPr kumimoji="1" lang="en-US" altLang="en-US" sz="2800" b="1"/>
              <a:t>Capuani</a:t>
            </a:r>
          </a:p>
        </p:txBody>
      </p:sp>
      <p:pic>
        <p:nvPicPr>
          <p:cNvPr id="245763" name="Picture 3" descr="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4008439" y="1844676"/>
            <a:ext cx="4897437" cy="47164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63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62"/>
                                        </p:tgtEl>
                                        <p:attrNameLst>
                                          <p:attrName>style.visibility</p:attrName>
                                        </p:attrNameLst>
                                      </p:cBhvr>
                                      <p:to>
                                        <p:strVal val="visible"/>
                                      </p:to>
                                    </p:set>
                                    <p:anim calcmode="lin" valueType="num">
                                      <p:cBhvr additive="base">
                                        <p:cTn id="7" dur="2000" fill="hold"/>
                                        <p:tgtEl>
                                          <p:spTgt spid="245762"/>
                                        </p:tgtEl>
                                        <p:attrNameLst>
                                          <p:attrName>ppt_x</p:attrName>
                                        </p:attrNameLst>
                                      </p:cBhvr>
                                      <p:tavLst>
                                        <p:tav tm="0">
                                          <p:val>
                                            <p:strVal val="#ppt_x"/>
                                          </p:val>
                                        </p:tav>
                                        <p:tav tm="100000">
                                          <p:val>
                                            <p:strVal val="#ppt_x"/>
                                          </p:val>
                                        </p:tav>
                                      </p:tavLst>
                                    </p:anim>
                                    <p:anim calcmode="lin" valueType="num">
                                      <p:cBhvr additive="base">
                                        <p:cTn id="8" dur="2000" fill="hold"/>
                                        <p:tgtEl>
                                          <p:spTgt spid="2457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45763"/>
                                        </p:tgtEl>
                                        <p:attrNameLst>
                                          <p:attrName>style.visibility</p:attrName>
                                        </p:attrNameLst>
                                      </p:cBhvr>
                                      <p:to>
                                        <p:strVal val="visible"/>
                                      </p:to>
                                    </p:set>
                                    <p:animEffect transition="in" filter="diamond(in)">
                                      <p:cBhvr>
                                        <p:cTn id="13"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1774825" y="549275"/>
            <a:ext cx="84978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kumimoji="1" lang="ar-EG" altLang="en-US" sz="2800" b="1"/>
              <a:t>ش (5) مخطط كنيسة مركزية التخطيط واضح بها التشكيل المعماري المعروف باسم الأمبيولاتوري وهو المهشر في المخطط ـ عمل الباحث</a:t>
            </a:r>
            <a:endParaRPr kumimoji="1" lang="en-US" altLang="en-US" sz="2800" b="1"/>
          </a:p>
        </p:txBody>
      </p:sp>
      <p:pic>
        <p:nvPicPr>
          <p:cNvPr id="251907" name="Picture 3" descr="scan000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4008438" y="1773238"/>
            <a:ext cx="4608512" cy="45196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89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2000" fill="hold"/>
                                        <p:tgtEl>
                                          <p:spTgt spid="251906"/>
                                        </p:tgtEl>
                                        <p:attrNameLst>
                                          <p:attrName>ppt_x</p:attrName>
                                        </p:attrNameLst>
                                      </p:cBhvr>
                                      <p:tavLst>
                                        <p:tav tm="0">
                                          <p:val>
                                            <p:strVal val="#ppt_x"/>
                                          </p:val>
                                        </p:tav>
                                        <p:tav tm="100000">
                                          <p:val>
                                            <p:strVal val="#ppt_x"/>
                                          </p:val>
                                        </p:tav>
                                      </p:tavLst>
                                    </p:anim>
                                    <p:anim calcmode="lin" valueType="num">
                                      <p:cBhvr additive="base">
                                        <p:cTn id="8" dur="2000" fill="hold"/>
                                        <p:tgtEl>
                                          <p:spTgt spid="2519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251907"/>
                                        </p:tgtEl>
                                        <p:attrNameLst>
                                          <p:attrName>style.visibility</p:attrName>
                                        </p:attrNameLst>
                                      </p:cBhvr>
                                      <p:to>
                                        <p:strVal val="visible"/>
                                      </p:to>
                                    </p:set>
                                    <p:animEffect transition="in" filter="wheel(4)">
                                      <p:cBhvr>
                                        <p:cTn id="13" dur="20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1774826" y="476251"/>
            <a:ext cx="889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kumimoji="1" lang="ar-EG" altLang="en-US" sz="2800" b="1"/>
              <a:t>ش(3) شكل توضيحي لمخطط الأمبيولاتوري الموجود خلف الشرقية</a:t>
            </a:r>
            <a:endParaRPr kumimoji="1" lang="en-US" altLang="en-US" sz="2800" b="1"/>
          </a:p>
        </p:txBody>
      </p:sp>
      <p:pic>
        <p:nvPicPr>
          <p:cNvPr id="247811" name="Picture 3"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88" y="1484313"/>
            <a:ext cx="5930900" cy="38401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7810"/>
                                        </p:tgtEl>
                                        <p:attrNameLst>
                                          <p:attrName>style.visibility</p:attrName>
                                        </p:attrNameLst>
                                      </p:cBhvr>
                                      <p:to>
                                        <p:strVal val="visible"/>
                                      </p:to>
                                    </p:set>
                                    <p:anim calcmode="lin" valueType="num">
                                      <p:cBhvr additive="base">
                                        <p:cTn id="7" dur="500" fill="hold"/>
                                        <p:tgtEl>
                                          <p:spTgt spid="247810"/>
                                        </p:tgtEl>
                                        <p:attrNameLst>
                                          <p:attrName>ppt_x</p:attrName>
                                        </p:attrNameLst>
                                      </p:cBhvr>
                                      <p:tavLst>
                                        <p:tav tm="0">
                                          <p:val>
                                            <p:strVal val="#ppt_x"/>
                                          </p:val>
                                        </p:tav>
                                        <p:tav tm="100000">
                                          <p:val>
                                            <p:strVal val="#ppt_x"/>
                                          </p:val>
                                        </p:tav>
                                      </p:tavLst>
                                    </p:anim>
                                    <p:anim calcmode="lin" valueType="num">
                                      <p:cBhvr additive="base">
                                        <p:cTn id="8" dur="500" fill="hold"/>
                                        <p:tgtEl>
                                          <p:spTgt spid="2478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247811"/>
                                        </p:tgtEl>
                                        <p:attrNameLst>
                                          <p:attrName>style.visibility</p:attrName>
                                        </p:attrNameLst>
                                      </p:cBhvr>
                                      <p:to>
                                        <p:strVal val="visible"/>
                                      </p:to>
                                    </p:set>
                                    <p:animEffect transition="in" filter="wheel(4)">
                                      <p:cBhvr>
                                        <p:cTn id="13" dur="2000"/>
                                        <p:tgtEl>
                                          <p:spTgt spid="247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1524001" y="404813"/>
            <a:ext cx="8893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kumimoji="1" lang="ar-EG" altLang="en-US" sz="2800" b="1"/>
              <a:t>ش(4) مسقط أفقي للكنيسة ذات المربع الأوسط ـ كنيسة شايما أماليكا بالنوبة (ق12م) عن صموئيل السرياني</a:t>
            </a:r>
            <a:endParaRPr kumimoji="1" lang="en-US" altLang="en-US" sz="2800" b="1"/>
          </a:p>
        </p:txBody>
      </p:sp>
      <p:pic>
        <p:nvPicPr>
          <p:cNvPr id="249859" name="Picture 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1966913"/>
            <a:ext cx="5111750" cy="41259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9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9858"/>
                                        </p:tgtEl>
                                        <p:attrNameLst>
                                          <p:attrName>style.visibility</p:attrName>
                                        </p:attrNameLst>
                                      </p:cBhvr>
                                      <p:to>
                                        <p:strVal val="visible"/>
                                      </p:to>
                                    </p:set>
                                    <p:anim calcmode="lin" valueType="num">
                                      <p:cBhvr additive="base">
                                        <p:cTn id="7" dur="2000" fill="hold"/>
                                        <p:tgtEl>
                                          <p:spTgt spid="249858"/>
                                        </p:tgtEl>
                                        <p:attrNameLst>
                                          <p:attrName>ppt_x</p:attrName>
                                        </p:attrNameLst>
                                      </p:cBhvr>
                                      <p:tavLst>
                                        <p:tav tm="0">
                                          <p:val>
                                            <p:strVal val="1+#ppt_w/2"/>
                                          </p:val>
                                        </p:tav>
                                        <p:tav tm="100000">
                                          <p:val>
                                            <p:strVal val="#ppt_x"/>
                                          </p:val>
                                        </p:tav>
                                      </p:tavLst>
                                    </p:anim>
                                    <p:anim calcmode="lin" valueType="num">
                                      <p:cBhvr additive="base">
                                        <p:cTn id="8" dur="2000" fill="hold"/>
                                        <p:tgtEl>
                                          <p:spTgt spid="2498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49859"/>
                                        </p:tgtEl>
                                        <p:attrNameLst>
                                          <p:attrName>style.visibility</p:attrName>
                                        </p:attrNameLst>
                                      </p:cBhvr>
                                      <p:to>
                                        <p:strVal val="visible"/>
                                      </p:to>
                                    </p:set>
                                    <p:animEffect transition="in" filter="diamond(in)">
                                      <p:cBhvr>
                                        <p:cTn id="13" dur="2000"/>
                                        <p:tgtEl>
                                          <p:spTgt spid="24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 xmlns:a16="http://schemas.microsoft.com/office/drawing/2014/main" id="{624E84E5-B59A-4F23-BDEA-D194D9BD3856}"/>
              </a:ext>
            </a:extLst>
          </p:cNvPr>
          <p:cNvSpPr>
            <a:spLocks noGrp="1" noRot="1" noChangeArrowheads="1"/>
          </p:cNvSpPr>
          <p:nvPr>
            <p:ph type="title"/>
          </p:nvPr>
        </p:nvSpPr>
        <p:spPr/>
        <p:txBody>
          <a:bodyPr/>
          <a:lstStyle/>
          <a:p>
            <a:pPr algn="ctr" eaLnBrk="1" hangingPunct="1">
              <a:defRPr/>
            </a:pPr>
            <a:r>
              <a:rPr lang="ar-EG" dirty="0"/>
              <a:t>التخطيط الاخميمي </a:t>
            </a:r>
            <a:endParaRPr lang="en-US" dirty="0"/>
          </a:p>
        </p:txBody>
      </p:sp>
      <p:sp>
        <p:nvSpPr>
          <p:cNvPr id="210947" name="Rectangle 3">
            <a:extLst>
              <a:ext uri="{FF2B5EF4-FFF2-40B4-BE49-F238E27FC236}">
                <a16:creationId xmlns="" xmlns:a16="http://schemas.microsoft.com/office/drawing/2014/main" id="{0DC7000A-3105-4068-A32D-FE7030C82422}"/>
              </a:ext>
            </a:extLst>
          </p:cNvPr>
          <p:cNvSpPr>
            <a:spLocks noGrp="1" noRot="1" noChangeArrowheads="1"/>
          </p:cNvSpPr>
          <p:nvPr>
            <p:ph type="body" idx="1"/>
          </p:nvPr>
        </p:nvSpPr>
        <p:spPr/>
        <p:txBody>
          <a:bodyPr/>
          <a:lstStyle/>
          <a:p>
            <a:pPr eaLnBrk="1" hangingPunct="1">
              <a:lnSpc>
                <a:spcPct val="90000"/>
              </a:lnSpc>
              <a:defRPr/>
            </a:pPr>
            <a:r>
              <a:rPr lang="ar-EG" sz="2400" dirty="0"/>
              <a:t>ظهر في أخميم بصعيد مصر وتفردت به دون غيرها وموجز ملامح هذا التخطيط أنها تتكون من ثلاثة هياكل عند النهاية الشرقية للكنيسة تحيط بها حجرتان جانبياتان جهتي الشمال والجنوب يمر خلفها جميعا الضفير أي خلف الهيكل والحجرتين وهو ممر ضيق، وتتقدم الكتله السابقة كتلة صحن مستطيل يمتد من الشمال الي الجنوب تقسمة أربعة اعمدة في نفس الاتجاه الي جناحين مستطيلين أيضا يمتدان بنفس الاتجاه كل منهما مقسوم أيضا الي خمس  مناطق بلاطات او اكثر تشكلها العقود الممتدة من الشرق الي الغرب ومن الشمال الي الجنوب مرتكزه علي عمد الصحن الوسطي وجدران الكنيسة....</a:t>
            </a:r>
          </a:p>
          <a:p>
            <a:pPr eaLnBrk="1" hangingPunct="1">
              <a:lnSpc>
                <a:spcPct val="90000"/>
              </a:lnSpc>
              <a:defRPr/>
            </a:pPr>
            <a:r>
              <a:rPr lang="ar-EG" sz="2400" dirty="0"/>
              <a:t>تؤرخ كنائس هذا النمط بالقرن الثامن عشر الميلادي وتعد كنيسة الملاك بالسلامون شرق اخميم وكنيسة دير العذراء بالحواويس باخميم وكذا دير مار جرجس الحديدي جنوب اخميم  أهم نماذج هذا التخطيط </a:t>
            </a:r>
            <a:endParaRPr lang="en-US" sz="2400" dirty="0"/>
          </a:p>
        </p:txBody>
      </p:sp>
    </p:spTree>
    <p:extLst>
      <p:ext uri="{BB962C8B-B14F-4D97-AF65-F5344CB8AC3E}">
        <p14:creationId xmlns:p14="http://schemas.microsoft.com/office/powerpoint/2010/main" val="1650310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1BA9F4-ACBB-4CD0-8E7D-82449B1813C4}"/>
              </a:ext>
            </a:extLst>
          </p:cNvPr>
          <p:cNvSpPr>
            <a:spLocks noGrp="1"/>
          </p:cNvSpPr>
          <p:nvPr>
            <p:ph type="title"/>
          </p:nvPr>
        </p:nvSpPr>
        <p:spPr/>
        <p:txBody>
          <a:bodyPr>
            <a:normAutofit fontScale="90000"/>
          </a:bodyPr>
          <a:lstStyle/>
          <a:p>
            <a:pPr>
              <a:defRPr/>
            </a:pPr>
            <a:r>
              <a:rPr lang="ar-SA" sz="9600" dirty="0">
                <a:solidFill>
                  <a:srgbClr val="FF0000"/>
                </a:solidFill>
              </a:rPr>
              <a:t>المخططات الإخميمية</a:t>
            </a:r>
            <a:r>
              <a:rPr lang="ar-SA" sz="9600" dirty="0"/>
              <a:t>     </a:t>
            </a:r>
            <a:endParaRPr lang="en-US" sz="9600" dirty="0"/>
          </a:p>
        </p:txBody>
      </p:sp>
      <p:pic>
        <p:nvPicPr>
          <p:cNvPr id="121859"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886325" y="1905000"/>
            <a:ext cx="2959100" cy="4191000"/>
          </a:xfrm>
        </p:spPr>
      </p:pic>
    </p:spTree>
    <p:extLst>
      <p:ext uri="{BB962C8B-B14F-4D97-AF65-F5344CB8AC3E}">
        <p14:creationId xmlns:p14="http://schemas.microsoft.com/office/powerpoint/2010/main" val="241443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F9FE6-4E35-4937-AF00-567B8A6AFE9D}"/>
              </a:ext>
            </a:extLst>
          </p:cNvPr>
          <p:cNvSpPr>
            <a:spLocks noGrp="1"/>
          </p:cNvSpPr>
          <p:nvPr>
            <p:ph type="title"/>
          </p:nvPr>
        </p:nvSpPr>
        <p:spPr/>
        <p:txBody>
          <a:bodyPr>
            <a:normAutofit fontScale="90000"/>
          </a:bodyPr>
          <a:lstStyle/>
          <a:p>
            <a:pPr>
              <a:defRPr/>
            </a:pPr>
            <a:r>
              <a:rPr lang="ar-SA" sz="9600" dirty="0">
                <a:solidFill>
                  <a:srgbClr val="FF0000"/>
                </a:solidFill>
              </a:rPr>
              <a:t>المخططات الإخميمية</a:t>
            </a:r>
            <a:endParaRPr lang="en-US" sz="9600" dirty="0">
              <a:solidFill>
                <a:srgbClr val="FF0000"/>
              </a:solidFill>
            </a:endParaRPr>
          </a:p>
        </p:txBody>
      </p:sp>
      <p:pic>
        <p:nvPicPr>
          <p:cNvPr id="122883"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886325" y="1905000"/>
            <a:ext cx="2959100" cy="4191000"/>
          </a:xfrm>
        </p:spPr>
      </p:pic>
    </p:spTree>
    <p:extLst>
      <p:ext uri="{BB962C8B-B14F-4D97-AF65-F5344CB8AC3E}">
        <p14:creationId xmlns:p14="http://schemas.microsoft.com/office/powerpoint/2010/main" val="118308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424113" y="476251"/>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kumimoji="1" lang="ar-EG" altLang="en-US" sz="2800" b="1"/>
              <a:t>لوحة (4) أيزومتري لكنيسة وأتريوم أيا صوفيا بالقسطنطينية</a:t>
            </a:r>
            <a:endParaRPr kumimoji="1" lang="en-US" altLang="en-US" sz="2800" b="1"/>
          </a:p>
        </p:txBody>
      </p:sp>
      <p:pic>
        <p:nvPicPr>
          <p:cNvPr id="270339" name="Picture 3" descr="image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1" y="1989139"/>
            <a:ext cx="5686425" cy="40655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6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0338"/>
                                        </p:tgtEl>
                                        <p:attrNameLst>
                                          <p:attrName>style.visibility</p:attrName>
                                        </p:attrNameLst>
                                      </p:cBhvr>
                                      <p:to>
                                        <p:strVal val="visible"/>
                                      </p:to>
                                    </p:set>
                                    <p:animEffect transition="in" filter="diamond(in)">
                                      <p:cBhvr>
                                        <p:cTn id="7" dur="2000"/>
                                        <p:tgtEl>
                                          <p:spTgt spid="270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270339"/>
                                        </p:tgtEl>
                                        <p:attrNameLst>
                                          <p:attrName>style.visibility</p:attrName>
                                        </p:attrNameLst>
                                      </p:cBhvr>
                                      <p:to>
                                        <p:strVal val="visible"/>
                                      </p:to>
                                    </p:set>
                                    <p:anim calcmode="lin" valueType="num">
                                      <p:cBhvr>
                                        <p:cTn id="12" dur="2000" fill="hold"/>
                                        <p:tgtEl>
                                          <p:spTgt spid="270339"/>
                                        </p:tgtEl>
                                        <p:attrNameLst>
                                          <p:attrName>ppt_h</p:attrName>
                                        </p:attrNameLst>
                                      </p:cBhvr>
                                      <p:tavLst>
                                        <p:tav tm="0">
                                          <p:val>
                                            <p:strVal val="#ppt_h/20"/>
                                          </p:val>
                                        </p:tav>
                                        <p:tav tm="50000">
                                          <p:val>
                                            <p:strVal val="#ppt_h/20"/>
                                          </p:val>
                                        </p:tav>
                                        <p:tav tm="100000">
                                          <p:val>
                                            <p:strVal val="#ppt_h"/>
                                          </p:val>
                                        </p:tav>
                                      </p:tavLst>
                                    </p:anim>
                                    <p:anim calcmode="lin" valueType="num">
                                      <p:cBhvr>
                                        <p:cTn id="13" dur="2000" fill="hold"/>
                                        <p:tgtEl>
                                          <p:spTgt spid="270339"/>
                                        </p:tgtEl>
                                        <p:attrNameLst>
                                          <p:attrName>ppt_w</p:attrName>
                                        </p:attrNameLst>
                                      </p:cBhvr>
                                      <p:tavLst>
                                        <p:tav tm="0">
                                          <p:val>
                                            <p:strVal val="#ppt_w+.3"/>
                                          </p:val>
                                        </p:tav>
                                        <p:tav tm="50000">
                                          <p:val>
                                            <p:strVal val="#ppt_w+.3"/>
                                          </p:val>
                                        </p:tav>
                                        <p:tav tm="100000">
                                          <p:val>
                                            <p:strVal val="#ppt_w"/>
                                          </p:val>
                                        </p:tav>
                                      </p:tavLst>
                                    </p:anim>
                                    <p:anim calcmode="lin" valueType="num">
                                      <p:cBhvr>
                                        <p:cTn id="14" dur="2000" fill="hold"/>
                                        <p:tgtEl>
                                          <p:spTgt spid="270339"/>
                                        </p:tgtEl>
                                        <p:attrNameLst>
                                          <p:attrName>ppt_x</p:attrName>
                                        </p:attrNameLst>
                                      </p:cBhvr>
                                      <p:tavLst>
                                        <p:tav tm="0">
                                          <p:val>
                                            <p:strVal val="#ppt_x-.3"/>
                                          </p:val>
                                        </p:tav>
                                        <p:tav tm="50000">
                                          <p:val>
                                            <p:strVal val="#ppt_x"/>
                                          </p:val>
                                        </p:tav>
                                        <p:tav tm="100000">
                                          <p:val>
                                            <p:strVal val="#ppt_x"/>
                                          </p:val>
                                        </p:tav>
                                      </p:tavLst>
                                    </p:anim>
                                    <p:anim calcmode="lin" valueType="num">
                                      <p:cBhvr>
                                        <p:cTn id="15" dur="2000" fill="hold"/>
                                        <p:tgtEl>
                                          <p:spTgt spid="270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7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877" r="9465"/>
          <a:stretch>
            <a:fillRect/>
          </a:stretch>
        </p:blipFill>
        <p:spPr>
          <a:xfrm>
            <a:off x="6553200" y="0"/>
            <a:ext cx="4114800" cy="3879850"/>
          </a:xfrm>
        </p:spPr>
      </p:pic>
      <p:pic>
        <p:nvPicPr>
          <p:cNvPr id="66563" name="Picture 9" descr="8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914400"/>
            <a:ext cx="5410200" cy="5943600"/>
          </a:xfrm>
        </p:spPr>
      </p:pic>
    </p:spTree>
    <p:extLst>
      <p:ext uri="{BB962C8B-B14F-4D97-AF65-F5344CB8AC3E}">
        <p14:creationId xmlns:p14="http://schemas.microsoft.com/office/powerpoint/2010/main" val="1440510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89"/>
          <p:cNvPicPr>
            <a:picLocks noGrp="1" noChangeAspect="1" noChangeArrowheads="1"/>
          </p:cNvPicPr>
          <p:nvPr>
            <p:ph/>
          </p:nvPr>
        </p:nvPicPr>
        <p:blipFill>
          <a:blip r:embed="rId2">
            <a:extLst>
              <a:ext uri="{28A0092B-C50C-407E-A947-70E740481C1C}">
                <a14:useLocalDpi xmlns:a14="http://schemas.microsoft.com/office/drawing/2010/main" val="0"/>
              </a:ext>
            </a:extLst>
          </a:blip>
          <a:srcRect r="8908" b="18094"/>
          <a:stretch>
            <a:fillRect/>
          </a:stretch>
        </p:blipFill>
        <p:spPr>
          <a:xfrm>
            <a:off x="2286000" y="304800"/>
            <a:ext cx="7772400" cy="5721350"/>
          </a:xfrm>
        </p:spPr>
      </p:pic>
    </p:spTree>
    <p:extLst>
      <p:ext uri="{BB962C8B-B14F-4D97-AF65-F5344CB8AC3E}">
        <p14:creationId xmlns:p14="http://schemas.microsoft.com/office/powerpoint/2010/main" val="1663069171"/>
      </p:ext>
    </p:extLst>
  </p:cSld>
  <p:clrMapOvr>
    <a:masterClrMapping/>
  </p:clrMapOvr>
  <p:transition>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5" name="Rectangle 5">
            <a:extLst>
              <a:ext uri="{FF2B5EF4-FFF2-40B4-BE49-F238E27FC236}">
                <a16:creationId xmlns="" xmlns:a16="http://schemas.microsoft.com/office/drawing/2014/main" id="{BD4F30A9-310D-43A4-A45E-8EA02BAC4254}"/>
              </a:ext>
            </a:extLst>
          </p:cNvPr>
          <p:cNvSpPr>
            <a:spLocks noGrp="1" noRot="1" noChangeArrowheads="1"/>
          </p:cNvSpPr>
          <p:nvPr>
            <p:ph type="title"/>
          </p:nvPr>
        </p:nvSpPr>
        <p:spPr/>
        <p:txBody>
          <a:bodyPr/>
          <a:lstStyle/>
          <a:p>
            <a:pPr algn="ctr" eaLnBrk="1" hangingPunct="1">
              <a:defRPr/>
            </a:pPr>
            <a:r>
              <a:rPr lang="ar-EG"/>
              <a:t>كنيسة الظهور الاسقفية ببورسعيد ذلت التخطيط البيزنطي </a:t>
            </a:r>
            <a:endParaRPr lang="en-US"/>
          </a:p>
        </p:txBody>
      </p:sp>
      <p:pic>
        <p:nvPicPr>
          <p:cNvPr id="68611" name="Picture 8" descr="Picture00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88238" y="1371600"/>
            <a:ext cx="3179762" cy="5638800"/>
          </a:xfrm>
        </p:spPr>
      </p:pic>
      <p:pic>
        <p:nvPicPr>
          <p:cNvPr id="68612" name="Picture 9" descr="Picture000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1828801"/>
            <a:ext cx="6019800" cy="4968875"/>
          </a:xfrm>
        </p:spPr>
      </p:pic>
    </p:spTree>
    <p:extLst>
      <p:ext uri="{BB962C8B-B14F-4D97-AF65-F5344CB8AC3E}">
        <p14:creationId xmlns:p14="http://schemas.microsoft.com/office/powerpoint/2010/main" val="223101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1230</Words>
  <Application>Microsoft Office PowerPoint</Application>
  <PresentationFormat>Widescreen</PresentationFormat>
  <Paragraphs>64</Paragraphs>
  <Slides>57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Andalus</vt:lpstr>
      <vt:lpstr>Arial</vt:lpstr>
      <vt:lpstr>Calibri</vt:lpstr>
      <vt:lpstr>Calibri Light</vt:lpstr>
      <vt:lpstr>Simplified Arabic</vt:lpstr>
      <vt:lpstr>Times New Roman</vt:lpstr>
      <vt:lpstr>Wingdings</vt:lpstr>
      <vt:lpstr>Office Theme</vt:lpstr>
      <vt:lpstr>PowerPoint Presentation</vt:lpstr>
      <vt:lpstr>التخطيط البيزنطي </vt:lpstr>
      <vt:lpstr>PowerPoint Presentation</vt:lpstr>
      <vt:lpstr>PowerPoint Presentation</vt:lpstr>
      <vt:lpstr>PowerPoint Presentation</vt:lpstr>
      <vt:lpstr>PowerPoint Presentation</vt:lpstr>
      <vt:lpstr>PowerPoint Presentation</vt:lpstr>
      <vt:lpstr>PowerPoint Presentation</vt:lpstr>
      <vt:lpstr>كنيسة الظهور الاسقفية ببورسعيد ذلت التخطيط البيزنطي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التخطيط القبطي </vt:lpstr>
      <vt:lpstr>كنيسة الملاك غبريال بهور ق 18</vt:lpstr>
      <vt:lpstr>مسقط افقى لكنيسة الملاك ميخائيل بدير الملاك بالبياضية ق18 : 19 م</vt:lpstr>
      <vt:lpstr>مسقط أفقى لكنيسة الملاك ميخائيل بدير الملاك بالبياضية ق18 : 19 م</vt:lpstr>
      <vt:lpstr>التخطيط الصليبي </vt:lpstr>
      <vt:lpstr>PowerPoint Presentation</vt:lpstr>
      <vt:lpstr>PowerPoint Presentation</vt:lpstr>
      <vt:lpstr>PowerPoint Presentation</vt:lpstr>
      <vt:lpstr>PowerPoint Presentation</vt:lpstr>
      <vt:lpstr>PowerPoint Presentation</vt:lpstr>
      <vt:lpstr>PowerPoint Presentation</vt:lpstr>
      <vt:lpstr>التخطيط الصليبي </vt:lpstr>
      <vt:lpstr>PowerPoint Presentation</vt:lpstr>
      <vt:lpstr>PowerPoint Presentation</vt:lpstr>
      <vt:lpstr>كنيسة الراعي الصالح  بالسويس تخطيط صليبي ق19م </vt:lpstr>
      <vt:lpstr>PowerPoint Presentation</vt:lpstr>
      <vt:lpstr>التخطيطات المعمارية غير التقليدية المتكررة </vt:lpstr>
      <vt:lpstr>PowerPoint Presentation</vt:lpstr>
      <vt:lpstr>PowerPoint Presentation</vt:lpstr>
      <vt:lpstr>PowerPoint Presentation</vt:lpstr>
      <vt:lpstr>PowerPoint Presentation</vt:lpstr>
      <vt:lpstr>plan of one the house at ancient 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المخطط الخارجي out line لكنيسة رباعية الحنيات </vt:lpstr>
      <vt:lpstr>PowerPoint Presentation</vt:lpstr>
      <vt:lpstr>PowerPoint Presentation</vt:lpstr>
      <vt:lpstr>PowerPoint Presentation</vt:lpstr>
      <vt:lpstr>PowerPoint Presentation</vt:lpstr>
      <vt:lpstr>التخطيط الاخميمي </vt:lpstr>
      <vt:lpstr>المخططات الإخميمية     </vt:lpstr>
      <vt:lpstr>المخططات الإخميمية</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التخطيط البيزنطي </dc:title>
  <dc:creator>mahmoudp28714</dc:creator>
  <cp:lastModifiedBy>mahmoudp28714</cp:lastModifiedBy>
  <cp:revision>2</cp:revision>
  <dcterms:created xsi:type="dcterms:W3CDTF">2020-03-19T23:45:51Z</dcterms:created>
  <dcterms:modified xsi:type="dcterms:W3CDTF">2020-03-19T23:49:31Z</dcterms:modified>
</cp:coreProperties>
</file>